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  <p:sldMasterId id="2147483649" r:id="rId2"/>
    <p:sldMasterId id="2147484181" r:id="rId3"/>
  </p:sldMasterIdLst>
  <p:notesMasterIdLst>
    <p:notesMasterId r:id="rId28"/>
  </p:notesMasterIdLst>
  <p:handoutMasterIdLst>
    <p:handoutMasterId r:id="rId29"/>
  </p:handoutMasterIdLst>
  <p:sldIdLst>
    <p:sldId id="257" r:id="rId4"/>
    <p:sldId id="405" r:id="rId5"/>
    <p:sldId id="351" r:id="rId6"/>
    <p:sldId id="408" r:id="rId7"/>
    <p:sldId id="409" r:id="rId8"/>
    <p:sldId id="385" r:id="rId9"/>
    <p:sldId id="381" r:id="rId10"/>
    <p:sldId id="382" r:id="rId11"/>
    <p:sldId id="410" r:id="rId12"/>
    <p:sldId id="360" r:id="rId13"/>
    <p:sldId id="383" r:id="rId14"/>
    <p:sldId id="407" r:id="rId15"/>
    <p:sldId id="412" r:id="rId16"/>
    <p:sldId id="415" r:id="rId17"/>
    <p:sldId id="414" r:id="rId18"/>
    <p:sldId id="413" r:id="rId19"/>
    <p:sldId id="411" r:id="rId20"/>
    <p:sldId id="402" r:id="rId21"/>
    <p:sldId id="420" r:id="rId22"/>
    <p:sldId id="421" r:id="rId23"/>
    <p:sldId id="417" r:id="rId24"/>
    <p:sldId id="404" r:id="rId25"/>
    <p:sldId id="422" r:id="rId26"/>
    <p:sldId id="423" r:id="rId27"/>
  </p:sldIdLst>
  <p:sldSz cx="9144000" cy="6858000" type="screen4x3"/>
  <p:notesSz cx="7315200" cy="96012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9FDD5"/>
    <a:srgbClr val="5771A0"/>
    <a:srgbClr val="E1E7F1"/>
    <a:srgbClr val="1665A0"/>
    <a:srgbClr val="ADC9DE"/>
    <a:srgbClr val="8BCBF7"/>
    <a:srgbClr val="86C1EA"/>
    <a:srgbClr val="000000"/>
    <a:srgbClr val="0A0A0A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99381" autoAdjust="0"/>
  </p:normalViewPr>
  <p:slideViewPr>
    <p:cSldViewPr>
      <p:cViewPr varScale="1">
        <p:scale>
          <a:sx n="134" d="100"/>
          <a:sy n="134" d="100"/>
        </p:scale>
        <p:origin x="-870" y="-78"/>
      </p:cViewPr>
      <p:guideLst>
        <p:guide orient="horz" pos="2160"/>
        <p:guide pos="768"/>
        <p:guide pos="52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am\Desktop\WCCUSD%20Presentation%20Charts%20Fac%20Sub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am\Desktop\WCCUSD%20Presentation%20Charts%20post%20sa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am\Desktop\WCCUSD%20Presentation%20Charts%20post%20sa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am\Desktop\WCCUSD%20Presentation%20Charts%20updated%20for%202014-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am\Desktop\WCCUSD%20Presentation%20Charts%20updated%20for%202014-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am\Desktop\WCCUSD%20Presentation%20Charts%20post%20sal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am\Desktop\WCCUSD%20Presentation%20Charts%20post%20sal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am\Desktop\WCCUSD%20Presentation%20Charts%20updated%20for%202014-1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am\Desktop\WCCUSD%20Presentation%20Charts%20updated%20for%202014-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5.6826440384272363E-2"/>
          <c:y val="3.7037037037037056E-2"/>
          <c:w val="0.91760989221007649"/>
          <c:h val="0.73400092349567458"/>
        </c:manualLayout>
      </c:layout>
      <c:lineChart>
        <c:grouping val="standard"/>
        <c:ser>
          <c:idx val="0"/>
          <c:order val="0"/>
          <c:tx>
            <c:strRef>
              <c:f>Sheet2!$Y$11</c:f>
              <c:strCache>
                <c:ptCount val="1"/>
                <c:pt idx="0">
                  <c:v>MMD AAA GO Index - 10 Year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Sheet2!$X$12:$X$51</c:f>
              <c:numCache>
                <c:formatCode>m/d/yyyy</c:formatCode>
                <c:ptCount val="40"/>
                <c:pt idx="0">
                  <c:v>41800</c:v>
                </c:pt>
                <c:pt idx="1">
                  <c:v>41801</c:v>
                </c:pt>
                <c:pt idx="2">
                  <c:v>41802</c:v>
                </c:pt>
                <c:pt idx="3">
                  <c:v>41803</c:v>
                </c:pt>
                <c:pt idx="4">
                  <c:v>41806</c:v>
                </c:pt>
                <c:pt idx="5">
                  <c:v>41807</c:v>
                </c:pt>
                <c:pt idx="6">
                  <c:v>41808</c:v>
                </c:pt>
                <c:pt idx="7">
                  <c:v>41809</c:v>
                </c:pt>
                <c:pt idx="8">
                  <c:v>41810</c:v>
                </c:pt>
                <c:pt idx="9">
                  <c:v>41813</c:v>
                </c:pt>
                <c:pt idx="10">
                  <c:v>41814</c:v>
                </c:pt>
                <c:pt idx="11">
                  <c:v>41815</c:v>
                </c:pt>
                <c:pt idx="12">
                  <c:v>41816</c:v>
                </c:pt>
                <c:pt idx="13">
                  <c:v>41817</c:v>
                </c:pt>
                <c:pt idx="14">
                  <c:v>41820</c:v>
                </c:pt>
                <c:pt idx="15">
                  <c:v>41821</c:v>
                </c:pt>
                <c:pt idx="16">
                  <c:v>41822</c:v>
                </c:pt>
                <c:pt idx="17">
                  <c:v>41823</c:v>
                </c:pt>
                <c:pt idx="18">
                  <c:v>41827</c:v>
                </c:pt>
                <c:pt idx="19">
                  <c:v>41828</c:v>
                </c:pt>
                <c:pt idx="20">
                  <c:v>41829</c:v>
                </c:pt>
                <c:pt idx="21">
                  <c:v>41830</c:v>
                </c:pt>
                <c:pt idx="22">
                  <c:v>41831</c:v>
                </c:pt>
                <c:pt idx="23">
                  <c:v>41834</c:v>
                </c:pt>
                <c:pt idx="24">
                  <c:v>41835</c:v>
                </c:pt>
                <c:pt idx="25">
                  <c:v>41836</c:v>
                </c:pt>
                <c:pt idx="26">
                  <c:v>41837</c:v>
                </c:pt>
                <c:pt idx="27">
                  <c:v>41838</c:v>
                </c:pt>
                <c:pt idx="28">
                  <c:v>41841</c:v>
                </c:pt>
                <c:pt idx="29">
                  <c:v>41842</c:v>
                </c:pt>
                <c:pt idx="30">
                  <c:v>41843</c:v>
                </c:pt>
                <c:pt idx="31">
                  <c:v>41844</c:v>
                </c:pt>
                <c:pt idx="32">
                  <c:v>41845</c:v>
                </c:pt>
                <c:pt idx="33">
                  <c:v>41848</c:v>
                </c:pt>
                <c:pt idx="34">
                  <c:v>41849</c:v>
                </c:pt>
                <c:pt idx="35">
                  <c:v>41850</c:v>
                </c:pt>
                <c:pt idx="36">
                  <c:v>41851</c:v>
                </c:pt>
                <c:pt idx="37">
                  <c:v>41852</c:v>
                </c:pt>
                <c:pt idx="38">
                  <c:v>41855</c:v>
                </c:pt>
                <c:pt idx="39">
                  <c:v>41856</c:v>
                </c:pt>
              </c:numCache>
            </c:numRef>
          </c:cat>
          <c:val>
            <c:numRef>
              <c:f>Sheet2!$Y$12:$Y$51</c:f>
              <c:numCache>
                <c:formatCode>General</c:formatCode>
                <c:ptCount val="40"/>
                <c:pt idx="0">
                  <c:v>2.3299999999999987</c:v>
                </c:pt>
                <c:pt idx="1">
                  <c:v>2.3299999999999987</c:v>
                </c:pt>
                <c:pt idx="2">
                  <c:v>2.3299999999999987</c:v>
                </c:pt>
                <c:pt idx="3">
                  <c:v>2.3299999999999987</c:v>
                </c:pt>
                <c:pt idx="4">
                  <c:v>2.3299999999999987</c:v>
                </c:pt>
                <c:pt idx="5">
                  <c:v>2.34</c:v>
                </c:pt>
                <c:pt idx="6">
                  <c:v>2.34</c:v>
                </c:pt>
                <c:pt idx="7">
                  <c:v>2.3199999999999972</c:v>
                </c:pt>
                <c:pt idx="8">
                  <c:v>2.3299999999999987</c:v>
                </c:pt>
                <c:pt idx="9">
                  <c:v>2.3299999999999987</c:v>
                </c:pt>
                <c:pt idx="10">
                  <c:v>2.3099999999999987</c:v>
                </c:pt>
                <c:pt idx="11">
                  <c:v>2.27</c:v>
                </c:pt>
                <c:pt idx="12">
                  <c:v>2.27</c:v>
                </c:pt>
                <c:pt idx="13">
                  <c:v>2.2599999999999998</c:v>
                </c:pt>
                <c:pt idx="14">
                  <c:v>2.2599999999999998</c:v>
                </c:pt>
                <c:pt idx="15">
                  <c:v>2.29</c:v>
                </c:pt>
                <c:pt idx="16">
                  <c:v>2.3299999999999987</c:v>
                </c:pt>
                <c:pt idx="17">
                  <c:v>2.3499999999999988</c:v>
                </c:pt>
                <c:pt idx="18">
                  <c:v>2.3499999999999988</c:v>
                </c:pt>
                <c:pt idx="19">
                  <c:v>2.36</c:v>
                </c:pt>
                <c:pt idx="20">
                  <c:v>2.38</c:v>
                </c:pt>
                <c:pt idx="21">
                  <c:v>2.36</c:v>
                </c:pt>
                <c:pt idx="22">
                  <c:v>2.3499999999999988</c:v>
                </c:pt>
                <c:pt idx="23">
                  <c:v>2.3499999999999988</c:v>
                </c:pt>
                <c:pt idx="24">
                  <c:v>2.34</c:v>
                </c:pt>
                <c:pt idx="25">
                  <c:v>2.3099999999999987</c:v>
                </c:pt>
                <c:pt idx="26">
                  <c:v>2.2599999999999998</c:v>
                </c:pt>
                <c:pt idx="27">
                  <c:v>2.2400000000000002</c:v>
                </c:pt>
                <c:pt idx="28">
                  <c:v>2.23</c:v>
                </c:pt>
                <c:pt idx="29">
                  <c:v>2.23</c:v>
                </c:pt>
                <c:pt idx="30">
                  <c:v>2.19</c:v>
                </c:pt>
                <c:pt idx="31">
                  <c:v>2.19</c:v>
                </c:pt>
                <c:pt idx="32">
                  <c:v>2.19</c:v>
                </c:pt>
                <c:pt idx="33">
                  <c:v>2.19</c:v>
                </c:pt>
                <c:pt idx="34">
                  <c:v>2.1800000000000002</c:v>
                </c:pt>
                <c:pt idx="35">
                  <c:v>2.2200000000000002</c:v>
                </c:pt>
                <c:pt idx="36">
                  <c:v>2.2599999999999998</c:v>
                </c:pt>
                <c:pt idx="37">
                  <c:v>2.27</c:v>
                </c:pt>
                <c:pt idx="38">
                  <c:v>2.2599999999999998</c:v>
                </c:pt>
                <c:pt idx="39">
                  <c:v>2.2599999999999998</c:v>
                </c:pt>
              </c:numCache>
            </c:numRef>
          </c:val>
        </c:ser>
        <c:marker val="1"/>
        <c:axId val="129559168"/>
        <c:axId val="129589632"/>
      </c:lineChart>
      <c:dateAx>
        <c:axId val="129559168"/>
        <c:scaling>
          <c:orientation val="minMax"/>
        </c:scaling>
        <c:axPos val="b"/>
        <c:numFmt formatCode="m/d/yyyy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9589632"/>
        <c:crosses val="autoZero"/>
        <c:auto val="1"/>
        <c:lblOffset val="100"/>
      </c:dateAx>
      <c:valAx>
        <c:axId val="129589632"/>
        <c:scaling>
          <c:orientation val="minMax"/>
          <c:min val="2"/>
        </c:scaling>
        <c:axPos val="l"/>
        <c:majorGridlines/>
        <c:numFmt formatCode="#,##0.00" sourceLinked="0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955916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351453761432615"/>
          <c:y val="4.2405667121280521E-2"/>
          <c:w val="0.7341589167513527"/>
          <c:h val="0.69887000354071405"/>
        </c:manualLayout>
      </c:layout>
      <c:barChart>
        <c:barDir val="col"/>
        <c:grouping val="stacked"/>
        <c:ser>
          <c:idx val="4"/>
          <c:order val="1"/>
          <c:tx>
            <c:strRef>
              <c:f>'Post Ref'!$AH$41</c:f>
              <c:strCache>
                <c:ptCount val="1"/>
                <c:pt idx="0">
                  <c:v>Total Net Debt Service for 2002 Measure D</c:v>
                </c:pt>
              </c:strCache>
            </c:strRef>
          </c:tx>
          <c:cat>
            <c:numRef>
              <c:f>'Post Ref'!$AC$42:$AC$45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'Post Ref'!$AH$42:$AH$45</c:f>
              <c:numCache>
                <c:formatCode>_("$"* #,##0_);_("$"* \(#,##0\);_("$"* "-"??_);_(@_)</c:formatCode>
                <c:ptCount val="4"/>
                <c:pt idx="0">
                  <c:v>14254871.67</c:v>
                </c:pt>
                <c:pt idx="1">
                  <c:v>15143450</c:v>
                </c:pt>
                <c:pt idx="2">
                  <c:v>18226600</c:v>
                </c:pt>
                <c:pt idx="3">
                  <c:v>19988250</c:v>
                </c:pt>
              </c:numCache>
            </c:numRef>
          </c:val>
        </c:ser>
        <c:overlap val="100"/>
        <c:axId val="131070208"/>
        <c:axId val="131145728"/>
      </c:barChart>
      <c:lineChart>
        <c:grouping val="standard"/>
        <c:ser>
          <c:idx val="2"/>
          <c:order val="0"/>
          <c:tx>
            <c:strRef>
              <c:f>'Post Ref'!$AF$41</c:f>
              <c:strCache>
                <c:ptCount val="1"/>
                <c:pt idx="0">
                  <c:v>Rev. and Funds on Hand w/ 4% AV Growth</c:v>
                </c:pt>
              </c:strCache>
            </c:strRef>
          </c:tx>
          <c:marker>
            <c:symbol val="none"/>
          </c:marker>
          <c:cat>
            <c:numRef>
              <c:f>'Post Ref'!$AC$42:$AC$45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'Post Ref'!$AF$42:$AF$45</c:f>
              <c:numCache>
                <c:formatCode>_("$"* #,##0_);_("$"* \(#,##0\);_("$"* "-"??_);_(@_)</c:formatCode>
                <c:ptCount val="4"/>
                <c:pt idx="0">
                  <c:v>14254871.67</c:v>
                </c:pt>
                <c:pt idx="1">
                  <c:v>15143450</c:v>
                </c:pt>
                <c:pt idx="2">
                  <c:v>18226600</c:v>
                </c:pt>
                <c:pt idx="3">
                  <c:v>16669531.724779515</c:v>
                </c:pt>
              </c:numCache>
            </c:numRef>
          </c:val>
        </c:ser>
        <c:marker val="1"/>
        <c:axId val="131070208"/>
        <c:axId val="131145728"/>
      </c:lineChart>
      <c:catAx>
        <c:axId val="131070208"/>
        <c:scaling>
          <c:orientation val="minMax"/>
        </c:scaling>
        <c:axPos val="b"/>
        <c:numFmt formatCode="General" sourceLinked="1"/>
        <c:tickLblPos val="nextTo"/>
        <c:crossAx val="131145728"/>
        <c:crosses val="autoZero"/>
        <c:auto val="1"/>
        <c:lblAlgn val="ctr"/>
        <c:lblOffset val="100"/>
      </c:catAx>
      <c:valAx>
        <c:axId val="131145728"/>
        <c:scaling>
          <c:orientation val="minMax"/>
        </c:scaling>
        <c:axPos val="l"/>
        <c:majorGridlines/>
        <c:numFmt formatCode="_(&quot;$&quot;* #,##0_);_(&quot;$&quot;* \(#,##0\);_(&quot;$&quot;* &quot;-&quot;??_);_(@_)" sourceLinked="1"/>
        <c:tickLblPos val="nextTo"/>
        <c:crossAx val="131070208"/>
        <c:crosses val="autoZero"/>
        <c:crossBetween val="between"/>
      </c:valAx>
      <c:spPr>
        <a:solidFill>
          <a:srgbClr val="E1E7F1"/>
        </a:solidFill>
        <a:ln>
          <a:solidFill>
            <a:srgbClr val="000000">
              <a:lumMod val="50000"/>
              <a:lumOff val="50000"/>
            </a:srgbClr>
          </a:solidFill>
        </a:ln>
      </c:spPr>
    </c:plotArea>
    <c:legend>
      <c:legendPos val="b"/>
      <c:layout>
        <c:manualLayout>
          <c:xMode val="edge"/>
          <c:yMode val="edge"/>
          <c:x val="0.23361630366118274"/>
          <c:y val="0.82332147811002165"/>
          <c:w val="0.73411694910598957"/>
          <c:h val="0.13209863597714921"/>
        </c:manualLayout>
      </c:layout>
    </c:legend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2314401254945471"/>
          <c:y val="4.4462522263088354E-2"/>
          <c:w val="0.74467140043501168"/>
          <c:h val="0.7348524351122776"/>
        </c:manualLayout>
      </c:layout>
      <c:barChart>
        <c:barDir val="col"/>
        <c:grouping val="stacked"/>
        <c:ser>
          <c:idx val="4"/>
          <c:order val="1"/>
          <c:tx>
            <c:strRef>
              <c:f>'Post Ref'!$AO$41</c:f>
              <c:strCache>
                <c:ptCount val="1"/>
                <c:pt idx="0">
                  <c:v>Total Net Debt Service for 2005 Measure J</c:v>
                </c:pt>
              </c:strCache>
            </c:strRef>
          </c:tx>
          <c:cat>
            <c:numRef>
              <c:f>'Post Ref'!$AJ$42:$AJ$45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'Post Ref'!$AO$42:$AO$45</c:f>
              <c:numCache>
                <c:formatCode>_("$"* #,##0_);_("$"* \(#,##0\);_("$"* "-"??_);_(@_)</c:formatCode>
                <c:ptCount val="4"/>
                <c:pt idx="0">
                  <c:v>14394539.18</c:v>
                </c:pt>
                <c:pt idx="1">
                  <c:v>15822589.18</c:v>
                </c:pt>
                <c:pt idx="2">
                  <c:v>18758589.18</c:v>
                </c:pt>
                <c:pt idx="3">
                  <c:v>20747089.18</c:v>
                </c:pt>
              </c:numCache>
            </c:numRef>
          </c:val>
        </c:ser>
        <c:overlap val="100"/>
        <c:axId val="131182976"/>
        <c:axId val="131184512"/>
      </c:barChart>
      <c:lineChart>
        <c:grouping val="standard"/>
        <c:ser>
          <c:idx val="2"/>
          <c:order val="0"/>
          <c:tx>
            <c:strRef>
              <c:f>'Post Ref'!$AM$41</c:f>
              <c:strCache>
                <c:ptCount val="1"/>
                <c:pt idx="0">
                  <c:v>Rev. and Funds on Hand w/ 4% AV Growth</c:v>
                </c:pt>
              </c:strCache>
            </c:strRef>
          </c:tx>
          <c:marker>
            <c:symbol val="none"/>
          </c:marker>
          <c:cat>
            <c:numRef>
              <c:f>'Post Ref'!$AJ$42:$AJ$45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'Post Ref'!$AM$42:$AM$45</c:f>
              <c:numCache>
                <c:formatCode>_("$"* #,##0_);_("$"* \(#,##0\);_("$"* "-"??_);_(@_)</c:formatCode>
                <c:ptCount val="4"/>
                <c:pt idx="0">
                  <c:v>14394539.18</c:v>
                </c:pt>
                <c:pt idx="1">
                  <c:v>15822589.18</c:v>
                </c:pt>
                <c:pt idx="2">
                  <c:v>18758589.18</c:v>
                </c:pt>
                <c:pt idx="3">
                  <c:v>17223013.694779519</c:v>
                </c:pt>
              </c:numCache>
            </c:numRef>
          </c:val>
        </c:ser>
        <c:marker val="1"/>
        <c:axId val="131182976"/>
        <c:axId val="131184512"/>
      </c:lineChart>
      <c:catAx>
        <c:axId val="131182976"/>
        <c:scaling>
          <c:orientation val="minMax"/>
        </c:scaling>
        <c:axPos val="b"/>
        <c:numFmt formatCode="General" sourceLinked="1"/>
        <c:tickLblPos val="nextTo"/>
        <c:crossAx val="131184512"/>
        <c:crosses val="autoZero"/>
        <c:auto val="1"/>
        <c:lblAlgn val="ctr"/>
        <c:lblOffset val="100"/>
      </c:catAx>
      <c:valAx>
        <c:axId val="131184512"/>
        <c:scaling>
          <c:orientation val="minMax"/>
        </c:scaling>
        <c:axPos val="l"/>
        <c:majorGridlines/>
        <c:numFmt formatCode="_(&quot;$&quot;* #,##0_);_(&quot;$&quot;* \(#,##0\);_(&quot;$&quot;* &quot;-&quot;??_);_(@_)" sourceLinked="1"/>
        <c:tickLblPos val="nextTo"/>
        <c:crossAx val="131182976"/>
        <c:crosses val="autoZero"/>
        <c:crossBetween val="between"/>
      </c:valAx>
      <c:spPr>
        <a:solidFill>
          <a:srgbClr val="E1E7F1"/>
        </a:solidFill>
        <a:ln>
          <a:solidFill>
            <a:srgbClr val="000000">
              <a:lumMod val="50000"/>
              <a:lumOff val="50000"/>
            </a:srgbClr>
          </a:solidFill>
        </a:ln>
      </c:spPr>
    </c:plotArea>
    <c:legend>
      <c:legendPos val="b"/>
      <c:layout>
        <c:manualLayout>
          <c:xMode val="edge"/>
          <c:yMode val="edge"/>
          <c:x val="0.19023809452500348"/>
          <c:y val="0.86822134733158463"/>
          <c:w val="0.74679945362228883"/>
          <c:h val="0.11965237678623521"/>
        </c:manualLayout>
      </c:layout>
    </c:legend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205318674788295"/>
          <c:y val="2.1212144155057542E-2"/>
          <c:w val="0.88054826264494268"/>
          <c:h val="0.7496494548758359"/>
        </c:manualLayout>
      </c:layout>
      <c:barChart>
        <c:barDir val="col"/>
        <c:grouping val="stacked"/>
        <c:ser>
          <c:idx val="4"/>
          <c:order val="1"/>
          <c:tx>
            <c:strRef>
              <c:f>Sheet1!$T$5</c:f>
              <c:strCache>
                <c:ptCount val="1"/>
                <c:pt idx="0">
                  <c:v>Total Net Debt Service for 1998 Measure E </c:v>
                </c:pt>
              </c:strCache>
            </c:strRef>
          </c:tx>
          <c:cat>
            <c:numRef>
              <c:f>Sheet1!$O$6:$O$37</c:f>
              <c:numCache>
                <c:formatCode>General</c:formatCode>
                <c:ptCount val="3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</c:numCache>
            </c:numRef>
          </c:cat>
          <c:val>
            <c:numRef>
              <c:f>Sheet1!$T$6:$T$37</c:f>
              <c:numCache>
                <c:formatCode>_("$"* #,##0_);_("$"* \(#,##0\);_("$"* "-"??_);_(@_)</c:formatCode>
                <c:ptCount val="32"/>
                <c:pt idx="0">
                  <c:v>2940867.5</c:v>
                </c:pt>
                <c:pt idx="1">
                  <c:v>2939942.5</c:v>
                </c:pt>
                <c:pt idx="2">
                  <c:v>2941287.5</c:v>
                </c:pt>
                <c:pt idx="3">
                  <c:v>2945323.75</c:v>
                </c:pt>
                <c:pt idx="4">
                  <c:v>2941912.5</c:v>
                </c:pt>
                <c:pt idx="5">
                  <c:v>2950107.5</c:v>
                </c:pt>
                <c:pt idx="6">
                  <c:v>2949052.5</c:v>
                </c:pt>
                <c:pt idx="7">
                  <c:v>2953852.5</c:v>
                </c:pt>
                <c:pt idx="8">
                  <c:v>2949832.5</c:v>
                </c:pt>
                <c:pt idx="9">
                  <c:v>1533275</c:v>
                </c:pt>
                <c:pt idx="10">
                  <c:v>743575</c:v>
                </c:pt>
              </c:numCache>
            </c:numRef>
          </c:val>
        </c:ser>
        <c:gapWidth val="25"/>
        <c:overlap val="100"/>
        <c:axId val="131483904"/>
        <c:axId val="131493888"/>
      </c:barChart>
      <c:lineChart>
        <c:grouping val="standard"/>
        <c:ser>
          <c:idx val="2"/>
          <c:order val="0"/>
          <c:tx>
            <c:strRef>
              <c:f>Sheet1!$R$5</c:f>
              <c:strCache>
                <c:ptCount val="1"/>
                <c:pt idx="0">
                  <c:v>Rev. w/ 4% AV Growth</c:v>
                </c:pt>
              </c:strCache>
            </c:strRef>
          </c:tx>
          <c:spPr>
            <a:ln w="41275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Sheet1!$O$6:$O$37</c:f>
              <c:numCache>
                <c:formatCode>General</c:formatCode>
                <c:ptCount val="3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</c:numCache>
            </c:numRef>
          </c:cat>
          <c:val>
            <c:numRef>
              <c:f>Sheet1!$R$6:$R$37</c:f>
              <c:numCache>
                <c:formatCode>_("$"* #,##0_);_("$"* \(#,##0\);_("$"* "-"??_);_(@_)</c:formatCode>
                <c:ptCount val="32"/>
                <c:pt idx="0">
                  <c:v>6498271.2857039999</c:v>
                </c:pt>
                <c:pt idx="1">
                  <c:v>6758202.1371321585</c:v>
                </c:pt>
                <c:pt idx="2">
                  <c:v>7028530.2226174418</c:v>
                </c:pt>
                <c:pt idx="3">
                  <c:v>7309671.4315221449</c:v>
                </c:pt>
                <c:pt idx="4">
                  <c:v>7602058.2887830297</c:v>
                </c:pt>
                <c:pt idx="5">
                  <c:v>7906140.6203343505</c:v>
                </c:pt>
                <c:pt idx="6">
                  <c:v>8222386.2451477274</c:v>
                </c:pt>
                <c:pt idx="7">
                  <c:v>8551281.6949536409</c:v>
                </c:pt>
                <c:pt idx="8">
                  <c:v>8893332.9627517946</c:v>
                </c:pt>
                <c:pt idx="9">
                  <c:v>9249066.2812618408</c:v>
                </c:pt>
                <c:pt idx="10">
                  <c:v>9619028.932512328</c:v>
                </c:pt>
                <c:pt idx="11">
                  <c:v>10003790.089812819</c:v>
                </c:pt>
                <c:pt idx="12">
                  <c:v>10403941.693405326</c:v>
                </c:pt>
                <c:pt idx="13">
                  <c:v>10820099.361141548</c:v>
                </c:pt>
                <c:pt idx="14">
                  <c:v>11252903.335587209</c:v>
                </c:pt>
                <c:pt idx="15">
                  <c:v>11703019.469010698</c:v>
                </c:pt>
                <c:pt idx="16">
                  <c:v>12171140.247771127</c:v>
                </c:pt>
                <c:pt idx="17">
                  <c:v>12657985.857681984</c:v>
                </c:pt>
                <c:pt idx="18">
                  <c:v>13164305.291989254</c:v>
                </c:pt>
                <c:pt idx="19">
                  <c:v>13690877.503668822</c:v>
                </c:pt>
                <c:pt idx="20">
                  <c:v>14238512.603815578</c:v>
                </c:pt>
                <c:pt idx="21">
                  <c:v>14808053.107968196</c:v>
                </c:pt>
                <c:pt idx="22">
                  <c:v>15400375.232286924</c:v>
                </c:pt>
                <c:pt idx="23">
                  <c:v>16016390.241578404</c:v>
                </c:pt>
                <c:pt idx="24">
                  <c:v>16657045.851241548</c:v>
                </c:pt>
                <c:pt idx="25">
                  <c:v>17323327.685291212</c:v>
                </c:pt>
                <c:pt idx="26">
                  <c:v>18016260.792702857</c:v>
                </c:pt>
                <c:pt idx="27">
                  <c:v>18736911.224410973</c:v>
                </c:pt>
                <c:pt idx="28">
                  <c:v>19486387.673387419</c:v>
                </c:pt>
                <c:pt idx="29">
                  <c:v>20265843.18032293</c:v>
                </c:pt>
                <c:pt idx="30">
                  <c:v>21076476.907535832</c:v>
                </c:pt>
                <c:pt idx="31">
                  <c:v>21919535.983837243</c:v>
                </c:pt>
              </c:numCache>
            </c:numRef>
          </c:val>
        </c:ser>
        <c:marker val="1"/>
        <c:axId val="131483904"/>
        <c:axId val="131493888"/>
      </c:lineChart>
      <c:catAx>
        <c:axId val="1314839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1493888"/>
        <c:crosses val="autoZero"/>
        <c:auto val="1"/>
        <c:lblAlgn val="ctr"/>
        <c:lblOffset val="100"/>
      </c:catAx>
      <c:valAx>
        <c:axId val="131493888"/>
        <c:scaling>
          <c:orientation val="minMax"/>
        </c:scaling>
        <c:axPos val="l"/>
        <c:majorGridlines/>
        <c:numFmt formatCode="_(&quot;$&quot;* #,##0_);_(&quot;$&quot;* \(#,##0\);_(&quot;$&quot;* &quot;-&quot;??_);_(@_)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1483904"/>
        <c:crosses val="autoZero"/>
        <c:crossBetween val="between"/>
      </c:valAx>
      <c:spPr>
        <a:solidFill>
          <a:srgbClr val="E1E7F1"/>
        </a:solidFill>
        <a:ln>
          <a:solidFill>
            <a:sysClr val="window" lastClr="FFFFFF">
              <a:lumMod val="75000"/>
            </a:sysClr>
          </a:solidFill>
        </a:ln>
      </c:spPr>
    </c:plotArea>
    <c:legend>
      <c:legendPos val="b"/>
      <c:layout>
        <c:manualLayout>
          <c:xMode val="edge"/>
          <c:yMode val="edge"/>
          <c:x val="0.10246183292720552"/>
          <c:y val="0.88576216434484156"/>
          <c:w val="0.83457560002829378"/>
          <c:h val="0.10211185140319012"/>
        </c:manualLayout>
      </c:layout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769417711674963"/>
          <c:y val="3.4439650613812212E-2"/>
          <c:w val="0.86533051424127561"/>
          <c:h val="0.71795775090592051"/>
        </c:manualLayout>
      </c:layout>
      <c:barChart>
        <c:barDir val="col"/>
        <c:grouping val="stacked"/>
        <c:ser>
          <c:idx val="4"/>
          <c:order val="1"/>
          <c:tx>
            <c:strRef>
              <c:f>Sheet1!$AA$41</c:f>
              <c:strCache>
                <c:ptCount val="1"/>
                <c:pt idx="0">
                  <c:v>Total Net Debt Service for 2000 Measure M</c:v>
                </c:pt>
              </c:strCache>
            </c:strRef>
          </c:tx>
          <c:cat>
            <c:numRef>
              <c:f>Sheet1!$V$42:$V$73</c:f>
              <c:numCache>
                <c:formatCode>General</c:formatCode>
                <c:ptCount val="3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</c:numCache>
            </c:numRef>
          </c:cat>
          <c:val>
            <c:numRef>
              <c:f>Sheet1!$AA$42:$AA$73</c:f>
              <c:numCache>
                <c:formatCode>_("$"* #,##0_);_("$"* \(#,##0\);_("$"* "-"??_);_(@_)</c:formatCode>
                <c:ptCount val="32"/>
                <c:pt idx="0">
                  <c:v>13874150</c:v>
                </c:pt>
                <c:pt idx="1">
                  <c:v>14537550</c:v>
                </c:pt>
                <c:pt idx="2">
                  <c:v>15092212.5</c:v>
                </c:pt>
                <c:pt idx="3">
                  <c:v>6146462.5</c:v>
                </c:pt>
                <c:pt idx="4">
                  <c:v>6112212.5</c:v>
                </c:pt>
                <c:pt idx="5">
                  <c:v>6076962.5</c:v>
                </c:pt>
                <c:pt idx="6">
                  <c:v>6040462.5</c:v>
                </c:pt>
                <c:pt idx="7">
                  <c:v>6017462.5</c:v>
                </c:pt>
                <c:pt idx="8">
                  <c:v>5992937.5</c:v>
                </c:pt>
                <c:pt idx="9">
                  <c:v>5714750</c:v>
                </c:pt>
                <c:pt idx="10">
                  <c:v>5790000</c:v>
                </c:pt>
                <c:pt idx="11">
                  <c:v>5681000</c:v>
                </c:pt>
                <c:pt idx="12">
                  <c:v>5673750</c:v>
                </c:pt>
                <c:pt idx="13">
                  <c:v>5661750</c:v>
                </c:pt>
                <c:pt idx="14">
                  <c:v>5649750</c:v>
                </c:pt>
                <c:pt idx="15">
                  <c:v>5642250</c:v>
                </c:pt>
                <c:pt idx="16">
                  <c:v>5638500</c:v>
                </c:pt>
                <c:pt idx="17">
                  <c:v>5622750</c:v>
                </c:pt>
                <c:pt idx="18">
                  <c:v>0</c:v>
                </c:pt>
              </c:numCache>
            </c:numRef>
          </c:val>
        </c:ser>
        <c:gapWidth val="25"/>
        <c:overlap val="100"/>
        <c:axId val="131572864"/>
        <c:axId val="131574400"/>
      </c:barChart>
      <c:lineChart>
        <c:grouping val="standard"/>
        <c:ser>
          <c:idx val="2"/>
          <c:order val="0"/>
          <c:tx>
            <c:strRef>
              <c:f>Sheet1!$Y$41</c:f>
              <c:strCache>
                <c:ptCount val="1"/>
                <c:pt idx="0">
                  <c:v>Rev. and Funds on Hand w/ 4% AV Growth</c:v>
                </c:pt>
              </c:strCache>
            </c:strRef>
          </c:tx>
          <c:spPr>
            <a:ln w="41275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Sheet1!$V$42:$V$73</c:f>
              <c:numCache>
                <c:formatCode>General</c:formatCode>
                <c:ptCount val="3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</c:numCache>
            </c:numRef>
          </c:cat>
          <c:val>
            <c:numRef>
              <c:f>Sheet1!$Y$42:$Y$73</c:f>
              <c:numCache>
                <c:formatCode>_("$"* #,##0_);_("$"* \(#,##0\);_("$"* "-"??_);_(@_)</c:formatCode>
                <c:ptCount val="32"/>
                <c:pt idx="0">
                  <c:v>13874150</c:v>
                </c:pt>
                <c:pt idx="1">
                  <c:v>14537550</c:v>
                </c:pt>
                <c:pt idx="2">
                  <c:v>15092212.5</c:v>
                </c:pt>
                <c:pt idx="3">
                  <c:v>15394611.045175428</c:v>
                </c:pt>
                <c:pt idx="4">
                  <c:v>16010395.486982444</c:v>
                </c:pt>
                <c:pt idx="5">
                  <c:v>16650811.306461737</c:v>
                </c:pt>
                <c:pt idx="6">
                  <c:v>17316843.75872023</c:v>
                </c:pt>
                <c:pt idx="7">
                  <c:v>18009517.509069022</c:v>
                </c:pt>
                <c:pt idx="8">
                  <c:v>18729898.209431767</c:v>
                </c:pt>
                <c:pt idx="9">
                  <c:v>19479094.137809057</c:v>
                </c:pt>
                <c:pt idx="10">
                  <c:v>20258257.903321404</c:v>
                </c:pt>
                <c:pt idx="11">
                  <c:v>21068588.219454281</c:v>
                </c:pt>
                <c:pt idx="12">
                  <c:v>21911331.748232447</c:v>
                </c:pt>
                <c:pt idx="13">
                  <c:v>22787785.018161751</c:v>
                </c:pt>
                <c:pt idx="14">
                  <c:v>23699296.418888211</c:v>
                </c:pt>
                <c:pt idx="15">
                  <c:v>24647268.275643729</c:v>
                </c:pt>
                <c:pt idx="16">
                  <c:v>25633159.006669492</c:v>
                </c:pt>
                <c:pt idx="17">
                  <c:v>26658485.366936281</c:v>
                </c:pt>
                <c:pt idx="18">
                  <c:v>27724824.781613704</c:v>
                </c:pt>
                <c:pt idx="19">
                  <c:v>28833817.772878267</c:v>
                </c:pt>
                <c:pt idx="20">
                  <c:v>29987170.483793393</c:v>
                </c:pt>
                <c:pt idx="21">
                  <c:v>31186657.303145152</c:v>
                </c:pt>
                <c:pt idx="22">
                  <c:v>32434123.595270962</c:v>
                </c:pt>
                <c:pt idx="23">
                  <c:v>33731488.539081804</c:v>
                </c:pt>
                <c:pt idx="24">
                  <c:v>35080748.080645077</c:v>
                </c:pt>
                <c:pt idx="25">
                  <c:v>36483978.003870852</c:v>
                </c:pt>
                <c:pt idx="26">
                  <c:v>37943337.124025732</c:v>
                </c:pt>
                <c:pt idx="27">
                  <c:v>39461070.60898675</c:v>
                </c:pt>
                <c:pt idx="28">
                  <c:v>41039513.433346227</c:v>
                </c:pt>
                <c:pt idx="29">
                  <c:v>42681093.97068008</c:v>
                </c:pt>
                <c:pt idx="30">
                  <c:v>44388337.729507335</c:v>
                </c:pt>
                <c:pt idx="31">
                  <c:v>46163871.238687605</c:v>
                </c:pt>
              </c:numCache>
            </c:numRef>
          </c:val>
        </c:ser>
        <c:marker val="1"/>
        <c:axId val="131572864"/>
        <c:axId val="131574400"/>
      </c:lineChart>
      <c:catAx>
        <c:axId val="1315728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1574400"/>
        <c:crosses val="autoZero"/>
        <c:auto val="1"/>
        <c:lblAlgn val="ctr"/>
        <c:lblOffset val="100"/>
      </c:catAx>
      <c:valAx>
        <c:axId val="131574400"/>
        <c:scaling>
          <c:orientation val="minMax"/>
        </c:scaling>
        <c:axPos val="l"/>
        <c:majorGridlines/>
        <c:numFmt formatCode="_(&quot;$&quot;* #,##0_);_(&quot;$&quot;* \(#,##0\);_(&quot;$&quot;* &quot;-&quot;??_);_(@_)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1572864"/>
        <c:crosses val="autoZero"/>
        <c:crossBetween val="between"/>
      </c:valAx>
      <c:spPr>
        <a:solidFill>
          <a:srgbClr val="E1E7F1"/>
        </a:solidFill>
        <a:ln>
          <a:solidFill>
            <a:schemeClr val="bg1">
              <a:lumMod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9.1659375911344723E-2"/>
          <c:y val="0.84580330546688165"/>
          <c:w val="0.83457560002829445"/>
          <c:h val="0.14207058476653148"/>
        </c:manualLayout>
      </c:layout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2180477090604615"/>
          <c:y val="3.9007092198581582E-2"/>
          <c:w val="0.861820784339421"/>
          <c:h val="0.70537555146032282"/>
        </c:manualLayout>
      </c:layout>
      <c:barChart>
        <c:barDir val="col"/>
        <c:grouping val="stacked"/>
        <c:ser>
          <c:idx val="4"/>
          <c:order val="1"/>
          <c:tx>
            <c:strRef>
              <c:f>'Post Ref'!$AH$41</c:f>
              <c:strCache>
                <c:ptCount val="1"/>
                <c:pt idx="0">
                  <c:v>Total Net Debt Service for 2002 Measure D</c:v>
                </c:pt>
              </c:strCache>
            </c:strRef>
          </c:tx>
          <c:cat>
            <c:numRef>
              <c:f>'Post Ref'!$AC$42:$AC$73</c:f>
              <c:numCache>
                <c:formatCode>General</c:formatCode>
                <c:ptCount val="3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</c:numCache>
            </c:numRef>
          </c:cat>
          <c:val>
            <c:numRef>
              <c:f>'Post Ref'!$AH$42:$AH$73</c:f>
              <c:numCache>
                <c:formatCode>_("$"* #,##0_);_("$"* \(#,##0\);_("$"* "-"??_);_(@_)</c:formatCode>
                <c:ptCount val="32"/>
                <c:pt idx="0">
                  <c:v>14254871.67</c:v>
                </c:pt>
                <c:pt idx="1">
                  <c:v>15143450</c:v>
                </c:pt>
                <c:pt idx="2">
                  <c:v>18226600</c:v>
                </c:pt>
                <c:pt idx="3">
                  <c:v>19988250</c:v>
                </c:pt>
                <c:pt idx="4">
                  <c:v>20287750</c:v>
                </c:pt>
                <c:pt idx="5">
                  <c:v>21010500</c:v>
                </c:pt>
                <c:pt idx="6">
                  <c:v>22108150</c:v>
                </c:pt>
                <c:pt idx="7">
                  <c:v>23233600</c:v>
                </c:pt>
                <c:pt idx="8">
                  <c:v>23929762.5</c:v>
                </c:pt>
                <c:pt idx="9">
                  <c:v>25030075</c:v>
                </c:pt>
                <c:pt idx="10">
                  <c:v>26028500</c:v>
                </c:pt>
                <c:pt idx="11">
                  <c:v>27375000</c:v>
                </c:pt>
                <c:pt idx="12">
                  <c:v>28643500</c:v>
                </c:pt>
                <c:pt idx="13">
                  <c:v>29988749.999881994</c:v>
                </c:pt>
                <c:pt idx="14">
                  <c:v>31399750</c:v>
                </c:pt>
                <c:pt idx="15">
                  <c:v>32890750</c:v>
                </c:pt>
                <c:pt idx="16">
                  <c:v>34459750</c:v>
                </c:pt>
                <c:pt idx="17">
                  <c:v>35506000</c:v>
                </c:pt>
                <c:pt idx="18">
                  <c:v>35548500</c:v>
                </c:pt>
                <c:pt idx="19">
                  <c:v>37382500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</c:ser>
        <c:gapWidth val="25"/>
        <c:overlap val="100"/>
        <c:axId val="131633152"/>
        <c:axId val="131634688"/>
      </c:barChart>
      <c:lineChart>
        <c:grouping val="standard"/>
        <c:ser>
          <c:idx val="2"/>
          <c:order val="0"/>
          <c:tx>
            <c:strRef>
              <c:f>'Post Ref'!$AF$41</c:f>
              <c:strCache>
                <c:ptCount val="1"/>
                <c:pt idx="0">
                  <c:v>Rev. and Funds on Hand w/ 4% AV Growth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'Post Ref'!$AC$42:$AC$73</c:f>
              <c:numCache>
                <c:formatCode>General</c:formatCode>
                <c:ptCount val="3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</c:numCache>
            </c:numRef>
          </c:cat>
          <c:val>
            <c:numRef>
              <c:f>'Post Ref'!$AF$42:$AF$73</c:f>
              <c:numCache>
                <c:formatCode>_("$"* #,##0_);_("$"* \(#,##0\);_("$"* "-"??_);_(@_)</c:formatCode>
                <c:ptCount val="32"/>
                <c:pt idx="0">
                  <c:v>14254871.67</c:v>
                </c:pt>
                <c:pt idx="1">
                  <c:v>15143450</c:v>
                </c:pt>
                <c:pt idx="2">
                  <c:v>18226600</c:v>
                </c:pt>
                <c:pt idx="3">
                  <c:v>16669531.724779515</c:v>
                </c:pt>
                <c:pt idx="4">
                  <c:v>17259664.608530398</c:v>
                </c:pt>
                <c:pt idx="5">
                  <c:v>17950051.192871612</c:v>
                </c:pt>
                <c:pt idx="6">
                  <c:v>18668053.240586478</c:v>
                </c:pt>
                <c:pt idx="7">
                  <c:v>19414775.370209936</c:v>
                </c:pt>
                <c:pt idx="8">
                  <c:v>20191366.38501833</c:v>
                </c:pt>
                <c:pt idx="9">
                  <c:v>20999021.040419064</c:v>
                </c:pt>
                <c:pt idx="10">
                  <c:v>21838981.882035833</c:v>
                </c:pt>
                <c:pt idx="11">
                  <c:v>22712541.15731727</c:v>
                </c:pt>
                <c:pt idx="12">
                  <c:v>23621042.803609956</c:v>
                </c:pt>
                <c:pt idx="13">
                  <c:v>24565884.515754361</c:v>
                </c:pt>
                <c:pt idx="14">
                  <c:v>25548519.896384533</c:v>
                </c:pt>
                <c:pt idx="15">
                  <c:v>26570460.692239922</c:v>
                </c:pt>
                <c:pt idx="16">
                  <c:v>27633279.119929515</c:v>
                </c:pt>
                <c:pt idx="17">
                  <c:v>28738610.284726694</c:v>
                </c:pt>
                <c:pt idx="18">
                  <c:v>29888154.696115766</c:v>
                </c:pt>
                <c:pt idx="19">
                  <c:v>31083680.883960396</c:v>
                </c:pt>
                <c:pt idx="20">
                  <c:v>32327028.119318817</c:v>
                </c:pt>
                <c:pt idx="21">
                  <c:v>33620109.24409157</c:v>
                </c:pt>
                <c:pt idx="22">
                  <c:v>34964913.613855235</c:v>
                </c:pt>
                <c:pt idx="23">
                  <c:v>36363510.158409446</c:v>
                </c:pt>
                <c:pt idx="24">
                  <c:v>37818050.564745821</c:v>
                </c:pt>
                <c:pt idx="25">
                  <c:v>39330772.587335661</c:v>
                </c:pt>
                <c:pt idx="26">
                  <c:v>40904003.49082908</c:v>
                </c:pt>
                <c:pt idx="27">
                  <c:v>42540163.630462244</c:v>
                </c:pt>
                <c:pt idx="28">
                  <c:v>44241770.175680742</c:v>
                </c:pt>
                <c:pt idx="29">
                  <c:v>46011440.982707955</c:v>
                </c:pt>
                <c:pt idx="30">
                  <c:v>47851898.622016281</c:v>
                </c:pt>
                <c:pt idx="31">
                  <c:v>49765974.56689693</c:v>
                </c:pt>
              </c:numCache>
            </c:numRef>
          </c:val>
        </c:ser>
        <c:marker val="1"/>
        <c:axId val="131633152"/>
        <c:axId val="131634688"/>
      </c:lineChart>
      <c:catAx>
        <c:axId val="131633152"/>
        <c:scaling>
          <c:orientation val="minMax"/>
        </c:scaling>
        <c:axPos val="b"/>
        <c:numFmt formatCode="General" sourceLinked="1"/>
        <c:tickLblPos val="nextTo"/>
        <c:crossAx val="131634688"/>
        <c:crosses val="autoZero"/>
        <c:auto val="1"/>
        <c:lblAlgn val="ctr"/>
        <c:lblOffset val="100"/>
      </c:catAx>
      <c:valAx>
        <c:axId val="131634688"/>
        <c:scaling>
          <c:orientation val="minMax"/>
        </c:scaling>
        <c:axPos val="l"/>
        <c:majorGridlines/>
        <c:numFmt formatCode="_(&quot;$&quot;* #,##0_);_(&quot;$&quot;* \(#,##0\);_(&quot;$&quot;* &quot;-&quot;??_);_(@_)" sourceLinked="1"/>
        <c:tickLblPos val="nextTo"/>
        <c:crossAx val="131633152"/>
        <c:crosses val="autoZero"/>
        <c:crossBetween val="between"/>
      </c:valAx>
      <c:spPr>
        <a:solidFill>
          <a:schemeClr val="accent1"/>
        </a:solidFill>
      </c:spPr>
    </c:plotArea>
    <c:legend>
      <c:legendPos val="b"/>
      <c:layout>
        <c:manualLayout>
          <c:xMode val="edge"/>
          <c:yMode val="edge"/>
          <c:x val="0.10543899980156095"/>
          <c:y val="0.84043674499988541"/>
          <c:w val="0.8345756000282939"/>
          <c:h val="0.13269869103575488"/>
        </c:manualLayout>
      </c:layout>
    </c:legend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25232304191542"/>
          <c:y val="3.509899449043772E-2"/>
          <c:w val="0.87124727877211661"/>
          <c:h val="0.71136616994596436"/>
        </c:manualLayout>
      </c:layout>
      <c:barChart>
        <c:barDir val="col"/>
        <c:grouping val="stacked"/>
        <c:ser>
          <c:idx val="4"/>
          <c:order val="1"/>
          <c:tx>
            <c:strRef>
              <c:f>'Post Ref'!$AO$41</c:f>
              <c:strCache>
                <c:ptCount val="1"/>
                <c:pt idx="0">
                  <c:v>Total Net Debt Service for 2005 Measure J</c:v>
                </c:pt>
              </c:strCache>
            </c:strRef>
          </c:tx>
          <c:cat>
            <c:numRef>
              <c:f>'Post Ref'!$AJ$42:$AJ$73</c:f>
              <c:numCache>
                <c:formatCode>General</c:formatCode>
                <c:ptCount val="3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</c:numCache>
            </c:numRef>
          </c:cat>
          <c:val>
            <c:numRef>
              <c:f>'Post Ref'!$AO$42:$AO$73</c:f>
              <c:numCache>
                <c:formatCode>_("$"* #,##0_);_("$"* \(#,##0\);_("$"* "-"??_);_(@_)</c:formatCode>
                <c:ptCount val="32"/>
                <c:pt idx="0">
                  <c:v>14394539.18</c:v>
                </c:pt>
                <c:pt idx="1">
                  <c:v>15822589.18</c:v>
                </c:pt>
                <c:pt idx="2">
                  <c:v>18758589.18</c:v>
                </c:pt>
                <c:pt idx="3">
                  <c:v>20747089.18</c:v>
                </c:pt>
                <c:pt idx="4">
                  <c:v>22418939.180000003</c:v>
                </c:pt>
                <c:pt idx="5">
                  <c:v>24222989.180000003</c:v>
                </c:pt>
                <c:pt idx="6">
                  <c:v>26173264.18</c:v>
                </c:pt>
                <c:pt idx="7">
                  <c:v>28211814.180000003</c:v>
                </c:pt>
                <c:pt idx="8">
                  <c:v>29037891.439999998</c:v>
                </c:pt>
                <c:pt idx="9">
                  <c:v>30188238.459999997</c:v>
                </c:pt>
                <c:pt idx="10">
                  <c:v>32160477.920000002</c:v>
                </c:pt>
                <c:pt idx="11">
                  <c:v>33604427.920000002</c:v>
                </c:pt>
                <c:pt idx="12">
                  <c:v>35110540.420000002</c:v>
                </c:pt>
                <c:pt idx="13">
                  <c:v>36686052.920000002</c:v>
                </c:pt>
                <c:pt idx="14">
                  <c:v>38335452.920000002</c:v>
                </c:pt>
                <c:pt idx="15">
                  <c:v>40051877.920000002</c:v>
                </c:pt>
                <c:pt idx="16">
                  <c:v>41851640.420000002</c:v>
                </c:pt>
                <c:pt idx="17">
                  <c:v>43730965.420000002</c:v>
                </c:pt>
                <c:pt idx="18">
                  <c:v>45698465.420000002</c:v>
                </c:pt>
                <c:pt idx="19">
                  <c:v>47709242.300000004</c:v>
                </c:pt>
                <c:pt idx="20">
                  <c:v>28544375</c:v>
                </c:pt>
                <c:pt idx="21">
                  <c:v>29860000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</c:ser>
        <c:gapWidth val="25"/>
        <c:overlap val="100"/>
        <c:axId val="131762816"/>
        <c:axId val="131772800"/>
      </c:barChart>
      <c:lineChart>
        <c:grouping val="standard"/>
        <c:ser>
          <c:idx val="2"/>
          <c:order val="0"/>
          <c:tx>
            <c:strRef>
              <c:f>'Post Ref'!$AM$41</c:f>
              <c:strCache>
                <c:ptCount val="1"/>
                <c:pt idx="0">
                  <c:v>Rev. and Funds on Hand w/ 4% AV Growth</c:v>
                </c:pt>
              </c:strCache>
            </c:strRef>
          </c:tx>
          <c:spPr>
            <a:ln>
              <a:solidFill>
                <a:srgbClr val="F78300"/>
              </a:solidFill>
            </a:ln>
          </c:spPr>
          <c:marker>
            <c:symbol val="none"/>
          </c:marker>
          <c:cat>
            <c:numRef>
              <c:f>'Post Ref'!$AJ$42:$AJ$73</c:f>
              <c:numCache>
                <c:formatCode>General</c:formatCode>
                <c:ptCount val="3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</c:numCache>
            </c:numRef>
          </c:cat>
          <c:val>
            <c:numRef>
              <c:f>'Post Ref'!$AM$42:$AM$73</c:f>
              <c:numCache>
                <c:formatCode>_("$"* #,##0_);_("$"* \(#,##0\);_("$"* "-"??_);_(@_)</c:formatCode>
                <c:ptCount val="32"/>
                <c:pt idx="0">
                  <c:v>14394539.18</c:v>
                </c:pt>
                <c:pt idx="1">
                  <c:v>15822589.18</c:v>
                </c:pt>
                <c:pt idx="2">
                  <c:v>18758589.18</c:v>
                </c:pt>
                <c:pt idx="3">
                  <c:v>17223013.694779519</c:v>
                </c:pt>
                <c:pt idx="4">
                  <c:v>17259664.608530417</c:v>
                </c:pt>
                <c:pt idx="5">
                  <c:v>17950051.192871612</c:v>
                </c:pt>
                <c:pt idx="6">
                  <c:v>18668053.240586478</c:v>
                </c:pt>
                <c:pt idx="7">
                  <c:v>19414775.370209951</c:v>
                </c:pt>
                <c:pt idx="8">
                  <c:v>20191366.385018311</c:v>
                </c:pt>
                <c:pt idx="9">
                  <c:v>20999021.040419046</c:v>
                </c:pt>
                <c:pt idx="10">
                  <c:v>21838981.882035833</c:v>
                </c:pt>
                <c:pt idx="11">
                  <c:v>22712541.157317281</c:v>
                </c:pt>
                <c:pt idx="12">
                  <c:v>23621042.803609956</c:v>
                </c:pt>
                <c:pt idx="13">
                  <c:v>24565884.515754383</c:v>
                </c:pt>
                <c:pt idx="14">
                  <c:v>25548519.896384552</c:v>
                </c:pt>
                <c:pt idx="15">
                  <c:v>26570460.692239925</c:v>
                </c:pt>
                <c:pt idx="16">
                  <c:v>27633279.119929533</c:v>
                </c:pt>
                <c:pt idx="17">
                  <c:v>28738610.284726694</c:v>
                </c:pt>
                <c:pt idx="18">
                  <c:v>29888154.696115769</c:v>
                </c:pt>
                <c:pt idx="19">
                  <c:v>31083680.883960396</c:v>
                </c:pt>
                <c:pt idx="20">
                  <c:v>32327028.119318821</c:v>
                </c:pt>
                <c:pt idx="21">
                  <c:v>33620109.24409157</c:v>
                </c:pt>
                <c:pt idx="22">
                  <c:v>34964913.613855235</c:v>
                </c:pt>
                <c:pt idx="23">
                  <c:v>36363510.158409446</c:v>
                </c:pt>
                <c:pt idx="24">
                  <c:v>37818050.564745821</c:v>
                </c:pt>
                <c:pt idx="25">
                  <c:v>39330772.587335661</c:v>
                </c:pt>
                <c:pt idx="26">
                  <c:v>40904003.49082908</c:v>
                </c:pt>
                <c:pt idx="27">
                  <c:v>42540163.630462244</c:v>
                </c:pt>
                <c:pt idx="28">
                  <c:v>44241770.175680742</c:v>
                </c:pt>
                <c:pt idx="29">
                  <c:v>46011440.982707955</c:v>
                </c:pt>
                <c:pt idx="30">
                  <c:v>47851898.622016281</c:v>
                </c:pt>
                <c:pt idx="31">
                  <c:v>49765974.56689693</c:v>
                </c:pt>
              </c:numCache>
            </c:numRef>
          </c:val>
        </c:ser>
        <c:marker val="1"/>
        <c:axId val="131762816"/>
        <c:axId val="131772800"/>
      </c:lineChart>
      <c:catAx>
        <c:axId val="1317628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1772800"/>
        <c:crosses val="autoZero"/>
        <c:auto val="1"/>
        <c:lblAlgn val="ctr"/>
        <c:lblOffset val="100"/>
      </c:catAx>
      <c:valAx>
        <c:axId val="131772800"/>
        <c:scaling>
          <c:orientation val="minMax"/>
        </c:scaling>
        <c:axPos val="l"/>
        <c:majorGridlines/>
        <c:numFmt formatCode="_(&quot;$&quot;* #,##0_);_(&quot;$&quot;* \(#,##0\);_(&quot;$&quot;* &quot;-&quot;??_);_(@_)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1762816"/>
        <c:crosses val="autoZero"/>
        <c:crossBetween val="between"/>
      </c:valAx>
      <c:spPr>
        <a:solidFill>
          <a:schemeClr val="accent1"/>
        </a:solidFill>
      </c:spPr>
    </c:plotArea>
    <c:legend>
      <c:legendPos val="b"/>
      <c:layout>
        <c:manualLayout>
          <c:xMode val="edge"/>
          <c:yMode val="edge"/>
          <c:x val="0.10246187550876898"/>
          <c:y val="0.8230375026600617"/>
          <c:w val="0.83457560002829378"/>
          <c:h val="0.12861622179058188"/>
        </c:manualLayout>
      </c:layout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9229898074745"/>
          <c:y val="3.509899449043772E-2"/>
          <c:w val="0.86357329262888705"/>
          <c:h val="0.71255807853481823"/>
        </c:manualLayout>
      </c:layout>
      <c:barChart>
        <c:barDir val="col"/>
        <c:grouping val="stacked"/>
        <c:ser>
          <c:idx val="4"/>
          <c:order val="1"/>
          <c:tx>
            <c:strRef>
              <c:f>Sheet1!$AV$5</c:f>
              <c:strCache>
                <c:ptCount val="1"/>
                <c:pt idx="0">
                  <c:v>Total Net Debt Service for 2010 Measure D</c:v>
                </c:pt>
              </c:strCache>
            </c:strRef>
          </c:tx>
          <c:cat>
            <c:numRef>
              <c:f>Sheet1!$AQ$6:$AQ$37</c:f>
              <c:numCache>
                <c:formatCode>General</c:formatCode>
                <c:ptCount val="3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</c:numCache>
            </c:numRef>
          </c:cat>
          <c:val>
            <c:numRef>
              <c:f>Sheet1!$AV$6:$AV$37</c:f>
              <c:numCache>
                <c:formatCode>_("$"* #,##0_);_("$"* \(#,##0\);_("$"* "-"??_);_(@_)</c:formatCode>
                <c:ptCount val="32"/>
                <c:pt idx="0">
                  <c:v>10297181.26</c:v>
                </c:pt>
                <c:pt idx="1">
                  <c:v>6712181.2600000007</c:v>
                </c:pt>
                <c:pt idx="2">
                  <c:v>6824181.2600000007</c:v>
                </c:pt>
                <c:pt idx="3">
                  <c:v>6200181.2600000007</c:v>
                </c:pt>
                <c:pt idx="4">
                  <c:v>6310181.2600000007</c:v>
                </c:pt>
                <c:pt idx="5">
                  <c:v>6555181.2600000007</c:v>
                </c:pt>
                <c:pt idx="6">
                  <c:v>6652931.2600000007</c:v>
                </c:pt>
                <c:pt idx="7">
                  <c:v>6755681.2600000007</c:v>
                </c:pt>
                <c:pt idx="8">
                  <c:v>6857681.2600000007</c:v>
                </c:pt>
                <c:pt idx="9">
                  <c:v>6964181.2600000007</c:v>
                </c:pt>
                <c:pt idx="10">
                  <c:v>7069931.2600000007</c:v>
                </c:pt>
                <c:pt idx="11">
                  <c:v>7613893.7600000007</c:v>
                </c:pt>
                <c:pt idx="12">
                  <c:v>7765031.2600000007</c:v>
                </c:pt>
                <c:pt idx="13">
                  <c:v>7921318.7600000007</c:v>
                </c:pt>
                <c:pt idx="14">
                  <c:v>8081881.2600000007</c:v>
                </c:pt>
                <c:pt idx="15">
                  <c:v>8236631.2600000007</c:v>
                </c:pt>
                <c:pt idx="16">
                  <c:v>8843231.2599999923</c:v>
                </c:pt>
                <c:pt idx="17">
                  <c:v>9017381.2599999923</c:v>
                </c:pt>
                <c:pt idx="18">
                  <c:v>9200893.7599999923</c:v>
                </c:pt>
                <c:pt idx="19">
                  <c:v>9382662.5</c:v>
                </c:pt>
                <c:pt idx="20">
                  <c:v>9574800</c:v>
                </c:pt>
                <c:pt idx="21">
                  <c:v>9766512.5</c:v>
                </c:pt>
                <c:pt idx="22">
                  <c:v>9960262.5</c:v>
                </c:pt>
                <c:pt idx="23">
                  <c:v>10161237.5</c:v>
                </c:pt>
                <c:pt idx="24">
                  <c:v>10367600</c:v>
                </c:pt>
                <c:pt idx="25">
                  <c:v>10412500</c:v>
                </c:pt>
                <c:pt idx="26">
                  <c:v>10619487.5</c:v>
                </c:pt>
                <c:pt idx="27">
                  <c:v>4613000</c:v>
                </c:pt>
                <c:pt idx="28">
                  <c:v>4707250</c:v>
                </c:pt>
                <c:pt idx="29">
                  <c:v>5337500</c:v>
                </c:pt>
                <c:pt idx="30">
                  <c:v>5440218.7600000007</c:v>
                </c:pt>
                <c:pt idx="31">
                  <c:v>0</c:v>
                </c:pt>
              </c:numCache>
            </c:numRef>
          </c:val>
        </c:ser>
        <c:gapWidth val="25"/>
        <c:overlap val="100"/>
        <c:axId val="131835392"/>
        <c:axId val="131836928"/>
      </c:barChart>
      <c:lineChart>
        <c:grouping val="standard"/>
        <c:ser>
          <c:idx val="2"/>
          <c:order val="0"/>
          <c:tx>
            <c:strRef>
              <c:f>Sheet1!$AT$5</c:f>
              <c:strCache>
                <c:ptCount val="1"/>
                <c:pt idx="0">
                  <c:v>Rev. w/ 4% AV Growth</c:v>
                </c:pt>
              </c:strCache>
            </c:strRef>
          </c:tx>
          <c:spPr>
            <a:ln w="41275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Sheet1!$AQ$6:$AQ$37</c:f>
              <c:numCache>
                <c:formatCode>General</c:formatCode>
                <c:ptCount val="3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</c:numCache>
            </c:numRef>
          </c:cat>
          <c:val>
            <c:numRef>
              <c:f>Sheet1!$AT$6:$AT$37</c:f>
              <c:numCache>
                <c:formatCode>_("$"* #,##0_);_("$"* \(#,##0\);_("$"* "-"??_);_(@_)</c:formatCode>
                <c:ptCount val="32"/>
                <c:pt idx="0">
                  <c:v>11815038.70128</c:v>
                </c:pt>
                <c:pt idx="1">
                  <c:v>12287640.249331191</c:v>
                </c:pt>
                <c:pt idx="2">
                  <c:v>12779145.859304449</c:v>
                </c:pt>
                <c:pt idx="3">
                  <c:v>13290311.693676626</c:v>
                </c:pt>
                <c:pt idx="4">
                  <c:v>13821924.161423691</c:v>
                </c:pt>
                <c:pt idx="5">
                  <c:v>14374801.127880637</c:v>
                </c:pt>
                <c:pt idx="6">
                  <c:v>14949793.17299586</c:v>
                </c:pt>
                <c:pt idx="7">
                  <c:v>15547784.899915706</c:v>
                </c:pt>
                <c:pt idx="8">
                  <c:v>16169696.295912337</c:v>
                </c:pt>
                <c:pt idx="9">
                  <c:v>16816484.147748817</c:v>
                </c:pt>
                <c:pt idx="10">
                  <c:v>17489143.513658777</c:v>
                </c:pt>
                <c:pt idx="11">
                  <c:v>18188709.254205126</c:v>
                </c:pt>
                <c:pt idx="12">
                  <c:v>18916257.624373335</c:v>
                </c:pt>
                <c:pt idx="13">
                  <c:v>19672907.929348253</c:v>
                </c:pt>
                <c:pt idx="14">
                  <c:v>20459824.246522199</c:v>
                </c:pt>
                <c:pt idx="15">
                  <c:v>21278217.216383107</c:v>
                </c:pt>
                <c:pt idx="16">
                  <c:v>22129345.905038394</c:v>
                </c:pt>
                <c:pt idx="17">
                  <c:v>23014519.741239946</c:v>
                </c:pt>
                <c:pt idx="18">
                  <c:v>23935100.530889552</c:v>
                </c:pt>
                <c:pt idx="19">
                  <c:v>24892504.552125152</c:v>
                </c:pt>
                <c:pt idx="20">
                  <c:v>25888204.734210141</c:v>
                </c:pt>
                <c:pt idx="21">
                  <c:v>26923732.923578523</c:v>
                </c:pt>
                <c:pt idx="22">
                  <c:v>28000682.240521692</c:v>
                </c:pt>
                <c:pt idx="23">
                  <c:v>29120709.530142564</c:v>
                </c:pt>
                <c:pt idx="24">
                  <c:v>30285537.911348272</c:v>
                </c:pt>
                <c:pt idx="25">
                  <c:v>31496959.427802186</c:v>
                </c:pt>
                <c:pt idx="26">
                  <c:v>32756837.804914299</c:v>
                </c:pt>
                <c:pt idx="27">
                  <c:v>34067111.317110837</c:v>
                </c:pt>
                <c:pt idx="28">
                  <c:v>35429795.769795313</c:v>
                </c:pt>
                <c:pt idx="29">
                  <c:v>36846987.600587122</c:v>
                </c:pt>
                <c:pt idx="30">
                  <c:v>38320867.104610637</c:v>
                </c:pt>
                <c:pt idx="31">
                  <c:v>39853701.788795032</c:v>
                </c:pt>
              </c:numCache>
            </c:numRef>
          </c:val>
        </c:ser>
        <c:marker val="1"/>
        <c:axId val="131835392"/>
        <c:axId val="131836928"/>
      </c:lineChart>
      <c:catAx>
        <c:axId val="131835392"/>
        <c:scaling>
          <c:orientation val="minMax"/>
        </c:scaling>
        <c:axPos val="b"/>
        <c:numFmt formatCode="General" sourceLinked="1"/>
        <c:tickLblPos val="nextTo"/>
        <c:crossAx val="131836928"/>
        <c:crosses val="autoZero"/>
        <c:auto val="1"/>
        <c:lblAlgn val="ctr"/>
        <c:lblOffset val="100"/>
      </c:catAx>
      <c:valAx>
        <c:axId val="131836928"/>
        <c:scaling>
          <c:orientation val="minMax"/>
        </c:scaling>
        <c:axPos val="l"/>
        <c:majorGridlines/>
        <c:numFmt formatCode="_(&quot;$&quot;* #,##0_);_(&quot;$&quot;* \(#,##0\);_(&quot;$&quot;* &quot;-&quot;??_);_(@_)" sourceLinked="1"/>
        <c:tickLblPos val="nextTo"/>
        <c:crossAx val="131835392"/>
        <c:crosses val="autoZero"/>
        <c:crossBetween val="between"/>
      </c:valAx>
      <c:spPr>
        <a:solidFill>
          <a:srgbClr val="E1E7F1"/>
        </a:solidFill>
        <a:ln>
          <a:solidFill>
            <a:schemeClr val="bg1">
              <a:lumMod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10246183957851217"/>
          <c:y val="0.86356942955465987"/>
          <c:w val="0.83457560002829423"/>
          <c:h val="0.10835036987104305"/>
        </c:manualLayout>
      </c:layout>
    </c:legend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9229898074745"/>
          <c:y val="3.4439650613812212E-2"/>
          <c:w val="0.86357329262888705"/>
          <c:h val="0.73674301487709282"/>
        </c:manualLayout>
      </c:layout>
      <c:barChart>
        <c:barDir val="col"/>
        <c:grouping val="stacked"/>
        <c:ser>
          <c:idx val="4"/>
          <c:order val="1"/>
          <c:tx>
            <c:strRef>
              <c:f>Sheet1!$BC$5</c:f>
              <c:strCache>
                <c:ptCount val="1"/>
                <c:pt idx="0">
                  <c:v>Total Net Debt Service for 2012 Measure E</c:v>
                </c:pt>
              </c:strCache>
            </c:strRef>
          </c:tx>
          <c:cat>
            <c:numRef>
              <c:f>Sheet1!$AX$6:$AX$37</c:f>
              <c:numCache>
                <c:formatCode>General</c:formatCode>
                <c:ptCount val="3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</c:numCache>
            </c:numRef>
          </c:cat>
          <c:val>
            <c:numRef>
              <c:f>Sheet1!$BC$6:$BC$37</c:f>
              <c:numCache>
                <c:formatCode>_("$"* #,##0_);_("$"* \(#,##0\);_("$"* "-"??_);_(@_)</c:formatCode>
                <c:ptCount val="32"/>
                <c:pt idx="0">
                  <c:v>10199918.76</c:v>
                </c:pt>
                <c:pt idx="1">
                  <c:v>3699918.7600000002</c:v>
                </c:pt>
                <c:pt idx="2">
                  <c:v>3699918.7600000002</c:v>
                </c:pt>
                <c:pt idx="3">
                  <c:v>3699918.7600000002</c:v>
                </c:pt>
                <c:pt idx="4">
                  <c:v>3699918.7600000002</c:v>
                </c:pt>
                <c:pt idx="5">
                  <c:v>3699918.7600000002</c:v>
                </c:pt>
                <c:pt idx="6">
                  <c:v>4229918.76</c:v>
                </c:pt>
                <c:pt idx="7">
                  <c:v>4313418.76</c:v>
                </c:pt>
                <c:pt idx="8">
                  <c:v>4401418.76</c:v>
                </c:pt>
                <c:pt idx="9">
                  <c:v>4488418.76</c:v>
                </c:pt>
                <c:pt idx="10">
                  <c:v>4574168.76</c:v>
                </c:pt>
                <c:pt idx="11">
                  <c:v>4668418.76</c:v>
                </c:pt>
                <c:pt idx="12">
                  <c:v>4760418.76</c:v>
                </c:pt>
                <c:pt idx="13">
                  <c:v>4854918.76</c:v>
                </c:pt>
                <c:pt idx="14">
                  <c:v>4951418.76</c:v>
                </c:pt>
                <c:pt idx="15">
                  <c:v>5055318.76</c:v>
                </c:pt>
                <c:pt idx="16">
                  <c:v>5154243.76</c:v>
                </c:pt>
                <c:pt idx="17">
                  <c:v>5257931.26</c:v>
                </c:pt>
                <c:pt idx="18">
                  <c:v>5360593.76</c:v>
                </c:pt>
                <c:pt idx="19">
                  <c:v>5471706.2600000007</c:v>
                </c:pt>
                <c:pt idx="20">
                  <c:v>5578481.2600000007</c:v>
                </c:pt>
                <c:pt idx="21">
                  <c:v>5691231.2600000007</c:v>
                </c:pt>
                <c:pt idx="22">
                  <c:v>5803856.2600000007</c:v>
                </c:pt>
                <c:pt idx="23">
                  <c:v>5920531.2600000007</c:v>
                </c:pt>
                <c:pt idx="24">
                  <c:v>6040156.2600000007</c:v>
                </c:pt>
                <c:pt idx="25">
                  <c:v>6161631.2600000007</c:v>
                </c:pt>
                <c:pt idx="26">
                  <c:v>6281381.2600000007</c:v>
                </c:pt>
                <c:pt idx="27">
                  <c:v>6408881.2600000007</c:v>
                </c:pt>
                <c:pt idx="28">
                  <c:v>6537881.2600000007</c:v>
                </c:pt>
                <c:pt idx="29">
                  <c:v>6665368.7600000007</c:v>
                </c:pt>
                <c:pt idx="30">
                  <c:v>6801587.5</c:v>
                </c:pt>
              </c:numCache>
            </c:numRef>
          </c:val>
        </c:ser>
        <c:gapWidth val="25"/>
        <c:overlap val="100"/>
        <c:axId val="131457408"/>
        <c:axId val="131458944"/>
      </c:barChart>
      <c:lineChart>
        <c:grouping val="standard"/>
        <c:ser>
          <c:idx val="2"/>
          <c:order val="0"/>
          <c:tx>
            <c:strRef>
              <c:f>Sheet1!$BA$5</c:f>
              <c:strCache>
                <c:ptCount val="1"/>
                <c:pt idx="0">
                  <c:v>Rev. w/ 4% AV Growth</c:v>
                </c:pt>
              </c:strCache>
            </c:strRef>
          </c:tx>
          <c:spPr>
            <a:ln w="41275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Sheet1!$AX$6:$AX$37</c:f>
              <c:numCache>
                <c:formatCode>General</c:formatCode>
                <c:ptCount val="3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</c:numCache>
            </c:numRef>
          </c:cat>
          <c:val>
            <c:numRef>
              <c:f>Sheet1!$BA$6:$BA$37</c:f>
              <c:numCache>
                <c:formatCode>_("$"* #,##0_);_("$"* \(#,##0\);_("$"* "-"??_);_(@_)</c:formatCode>
                <c:ptCount val="32"/>
                <c:pt idx="0">
                  <c:v>11815038.70128</c:v>
                </c:pt>
                <c:pt idx="1">
                  <c:v>12287640.249331191</c:v>
                </c:pt>
                <c:pt idx="2">
                  <c:v>12779145.859304449</c:v>
                </c:pt>
                <c:pt idx="3">
                  <c:v>13290311.693676626</c:v>
                </c:pt>
                <c:pt idx="4">
                  <c:v>13821924.161423691</c:v>
                </c:pt>
                <c:pt idx="5">
                  <c:v>14374801.127880637</c:v>
                </c:pt>
                <c:pt idx="6">
                  <c:v>14949793.17299586</c:v>
                </c:pt>
                <c:pt idx="7">
                  <c:v>15547784.899915706</c:v>
                </c:pt>
                <c:pt idx="8">
                  <c:v>16169696.295912337</c:v>
                </c:pt>
                <c:pt idx="9">
                  <c:v>16816484.147748817</c:v>
                </c:pt>
                <c:pt idx="10">
                  <c:v>17489143.513658777</c:v>
                </c:pt>
                <c:pt idx="11">
                  <c:v>18188709.254205126</c:v>
                </c:pt>
                <c:pt idx="12">
                  <c:v>18916257.624373335</c:v>
                </c:pt>
                <c:pt idx="13">
                  <c:v>19672907.929348253</c:v>
                </c:pt>
                <c:pt idx="14">
                  <c:v>20459824.246522199</c:v>
                </c:pt>
                <c:pt idx="15">
                  <c:v>21278217.216383107</c:v>
                </c:pt>
                <c:pt idx="16">
                  <c:v>22129345.905038394</c:v>
                </c:pt>
                <c:pt idx="17">
                  <c:v>23014519.741239946</c:v>
                </c:pt>
                <c:pt idx="18">
                  <c:v>23935100.530889552</c:v>
                </c:pt>
                <c:pt idx="19">
                  <c:v>24892504.552125152</c:v>
                </c:pt>
                <c:pt idx="20">
                  <c:v>25888204.734210141</c:v>
                </c:pt>
                <c:pt idx="21">
                  <c:v>26923732.923578523</c:v>
                </c:pt>
                <c:pt idx="22">
                  <c:v>28000682.240521692</c:v>
                </c:pt>
                <c:pt idx="23">
                  <c:v>29120709.530142564</c:v>
                </c:pt>
                <c:pt idx="24">
                  <c:v>30285537.911348272</c:v>
                </c:pt>
                <c:pt idx="25">
                  <c:v>31496959.427802186</c:v>
                </c:pt>
                <c:pt idx="26">
                  <c:v>32756837.804914299</c:v>
                </c:pt>
                <c:pt idx="27">
                  <c:v>34067111.317110837</c:v>
                </c:pt>
                <c:pt idx="28">
                  <c:v>35429795.769795313</c:v>
                </c:pt>
                <c:pt idx="29">
                  <c:v>36846987.600587122</c:v>
                </c:pt>
                <c:pt idx="30">
                  <c:v>38320867.104610637</c:v>
                </c:pt>
                <c:pt idx="31">
                  <c:v>39853701.788795032</c:v>
                </c:pt>
              </c:numCache>
            </c:numRef>
          </c:val>
        </c:ser>
        <c:marker val="1"/>
        <c:axId val="131457408"/>
        <c:axId val="131458944"/>
      </c:lineChart>
      <c:catAx>
        <c:axId val="131457408"/>
        <c:scaling>
          <c:orientation val="minMax"/>
        </c:scaling>
        <c:axPos val="b"/>
        <c:numFmt formatCode="General" sourceLinked="1"/>
        <c:tickLblPos val="nextTo"/>
        <c:crossAx val="131458944"/>
        <c:crosses val="autoZero"/>
        <c:auto val="1"/>
        <c:lblAlgn val="ctr"/>
        <c:lblOffset val="100"/>
      </c:catAx>
      <c:valAx>
        <c:axId val="131458944"/>
        <c:scaling>
          <c:orientation val="minMax"/>
        </c:scaling>
        <c:axPos val="l"/>
        <c:majorGridlines/>
        <c:numFmt formatCode="_(&quot;$&quot;* #,##0_);_(&quot;$&quot;* \(#,##0\);_(&quot;$&quot;* &quot;-&quot;??_);_(@_)" sourceLinked="1"/>
        <c:tickLblPos val="nextTo"/>
        <c:crossAx val="131457408"/>
        <c:crosses val="autoZero"/>
        <c:crossBetween val="between"/>
      </c:valAx>
      <c:spPr>
        <a:solidFill>
          <a:srgbClr val="E1E7F1"/>
        </a:solidFill>
        <a:ln>
          <a:solidFill>
            <a:schemeClr val="bg1">
              <a:lumMod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10246183957851217"/>
          <c:y val="0.86458856943805151"/>
          <c:w val="0.83457560002829434"/>
          <c:h val="0.11076181148124772"/>
        </c:manualLayout>
      </c:layout>
    </c:legend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583" cy="480388"/>
          </a:xfrm>
          <a:prstGeom prst="rect">
            <a:avLst/>
          </a:prstGeom>
        </p:spPr>
        <p:txBody>
          <a:bodyPr vert="horz" lIns="94823" tIns="47411" rIns="94823" bIns="47411" rtlCol="0"/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3" y="0"/>
            <a:ext cx="3170583" cy="480388"/>
          </a:xfrm>
          <a:prstGeom prst="rect">
            <a:avLst/>
          </a:prstGeom>
        </p:spPr>
        <p:txBody>
          <a:bodyPr vert="horz" wrap="square" lIns="94823" tIns="47411" rIns="94823" bIns="4741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12C816B-A433-4B57-B80E-1D78186E20D0}" type="datetimeFigureOut">
              <a:rPr lang="en-US" altLang="en-US"/>
              <a:pPr>
                <a:defRPr/>
              </a:pPr>
              <a:t>8/13/2014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73"/>
            <a:ext cx="3170583" cy="480388"/>
          </a:xfrm>
          <a:prstGeom prst="rect">
            <a:avLst/>
          </a:prstGeom>
        </p:spPr>
        <p:txBody>
          <a:bodyPr vert="horz" lIns="94823" tIns="47411" rIns="94823" bIns="47411" rtlCol="0" anchor="b"/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3" y="9119173"/>
            <a:ext cx="3170583" cy="480388"/>
          </a:xfrm>
          <a:prstGeom prst="rect">
            <a:avLst/>
          </a:prstGeom>
        </p:spPr>
        <p:txBody>
          <a:bodyPr vert="horz" wrap="square" lIns="94823" tIns="47411" rIns="94823" bIns="4741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1D6D1F5-072E-4565-8B24-0465A91CAB5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38146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4" tIns="48313" rIns="96624" bIns="4831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619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4" tIns="48313" rIns="96624" bIns="4831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694" y="4561227"/>
            <a:ext cx="5363817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4" tIns="48313" rIns="96624" bIns="483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814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4" tIns="48313" rIns="96624" bIns="4831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619" y="9120814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4" tIns="48313" rIns="96624" bIns="483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14306CD-B045-4410-AEB3-A98FB6149A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7556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8C631B-7303-4C42-B1CC-9B0113C93E92}" type="slidenum">
              <a:rPr lang="en-US" altLang="en-US" smtClean="0">
                <a:latin typeface="Arial" charset="0"/>
              </a:rPr>
              <a:pPr/>
              <a:t>0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665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Presentation to the West Contra Costa Unified School District Board of Education   |   page 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BB668-8FD2-4BAF-8BC4-9C9171CD20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3" y="457200"/>
            <a:ext cx="63579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" y="273050"/>
            <a:ext cx="32004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73050"/>
            <a:ext cx="48006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" y="1435100"/>
            <a:ext cx="320040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3543300" cy="35052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447800"/>
            <a:ext cx="3543300" cy="35052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Presentation to the West Contra Costa Unified School District Board of Education   |   page 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BFE87-CE60-4C3F-92F9-518BB80144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Presentation to the West Contra Costa Unified School District Board of Education   |   page  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631B7-2B58-47EF-B9F6-0C89D2B3C5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13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447800"/>
            <a:ext cx="3543300" cy="350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38700" y="1447800"/>
            <a:ext cx="3543300" cy="35052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Presentation to the West Contra Costa Unified School District Board of Education   |   page 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5AF0F-C665-4AE6-AAFD-A939A37152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075"/>
            <a:ext cx="9144000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ay S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075"/>
            <a:ext cx="9144000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6"/>
          <p:cNvSpPr>
            <a:spLocks noChangeShapeType="1"/>
          </p:cNvSpPr>
          <p:nvPr userDrawn="1"/>
        </p:nvSpPr>
        <p:spPr bwMode="auto">
          <a:xfrm>
            <a:off x="554038" y="1295400"/>
            <a:ext cx="7751762" cy="0"/>
          </a:xfrm>
          <a:prstGeom prst="line">
            <a:avLst/>
          </a:prstGeom>
          <a:noFill/>
          <a:ln w="9525">
            <a:solidFill>
              <a:srgbClr val="1665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57200"/>
            <a:ext cx="8255000" cy="1143000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3048000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+mj-lt"/>
              </a:defRPr>
            </a:lvl1pPr>
            <a:lvl2pPr>
              <a:buFont typeface="Wingdings" pitchFamily="2" charset="2"/>
              <a:buChar char="§"/>
              <a:defRPr sz="1600">
                <a:latin typeface="+mj-lt"/>
              </a:defRPr>
            </a:lvl2pPr>
            <a:lvl3pPr>
              <a:buFont typeface="Wingdings" pitchFamily="2" charset="2"/>
              <a:buChar char="§"/>
              <a:defRPr sz="1300">
                <a:latin typeface="+mj-lt"/>
              </a:defRPr>
            </a:lvl3pPr>
            <a:lvl4pPr>
              <a:buFont typeface="Wingdings" pitchFamily="2" charset="2"/>
              <a:buChar char="§"/>
              <a:defRPr sz="1100">
                <a:latin typeface="+mj-lt"/>
              </a:defRPr>
            </a:lvl4pPr>
            <a:lvl5pPr>
              <a:buFont typeface="Wingdings" pitchFamily="2" charset="2"/>
              <a:buChar char="§"/>
              <a:defRPr sz="11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57200"/>
            <a:ext cx="82550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304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4" descr="KNNPptSubpageV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9913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447800"/>
            <a:ext cx="7239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93800" y="6556375"/>
            <a:ext cx="62484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dirty="0" smtClean="0">
                <a:solidFill>
                  <a:schemeClr val="bg1"/>
                </a:solidFill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Presentation to the West Contra Costa Unified School District Board of Education   |   page  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8700" y="6559550"/>
            <a:ext cx="393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360C8C2A-3A5E-47AF-8C83-A9AE3EC8AE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36"/>
          <p:cNvSpPr>
            <a:spLocks noChangeShapeType="1"/>
          </p:cNvSpPr>
          <p:nvPr/>
        </p:nvSpPr>
        <p:spPr bwMode="auto">
          <a:xfrm>
            <a:off x="554038" y="1066800"/>
            <a:ext cx="7751762" cy="0"/>
          </a:xfrm>
          <a:prstGeom prst="line">
            <a:avLst/>
          </a:prstGeom>
          <a:noFill/>
          <a:ln w="9525">
            <a:solidFill>
              <a:srgbClr val="1665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32" name="Picture 9" descr="I:\Marketing\Logos_&amp;_Seals\wccusd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5800" y="6118225"/>
            <a:ext cx="6635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</p:sldLayoutIdLst>
  <p:hf hdr="0" dt="0"/>
  <p:txStyles>
    <p:titleStyle>
      <a:lvl1pPr marL="23813" indent="-23813" algn="l" rtl="0" eaLnBrk="0" fontAlgn="base" hangingPunct="0">
        <a:spcBef>
          <a:spcPct val="0"/>
        </a:spcBef>
        <a:spcAft>
          <a:spcPct val="0"/>
        </a:spcAft>
        <a:defRPr lang="en-US" altLang="en-US" sz="2900" dirty="0" smtClean="0">
          <a:solidFill>
            <a:srgbClr val="1665A0"/>
          </a:solidFill>
          <a:latin typeface="+mj-lt"/>
          <a:ea typeface="+mj-ea"/>
          <a:cs typeface="ＭＳ Ｐゴシック" charset="0"/>
        </a:defRPr>
      </a:lvl1pPr>
      <a:lvl2pPr marL="23813" indent="-23813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accent1"/>
          </a:solidFill>
          <a:latin typeface="Garamond" pitchFamily="1" charset="0"/>
          <a:ea typeface="ＭＳ Ｐゴシック" pitchFamily="1" charset="-128"/>
          <a:cs typeface="ＭＳ Ｐゴシック" charset="0"/>
        </a:defRPr>
      </a:lvl2pPr>
      <a:lvl3pPr marL="23813" indent="-23813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accent1"/>
          </a:solidFill>
          <a:latin typeface="Garamond" pitchFamily="1" charset="0"/>
          <a:ea typeface="ＭＳ Ｐゴシック" pitchFamily="1" charset="-128"/>
          <a:cs typeface="ＭＳ Ｐゴシック" charset="0"/>
        </a:defRPr>
      </a:lvl3pPr>
      <a:lvl4pPr marL="23813" indent="-23813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accent1"/>
          </a:solidFill>
          <a:latin typeface="Garamond" pitchFamily="1" charset="0"/>
          <a:ea typeface="ＭＳ Ｐゴシック" pitchFamily="1" charset="-128"/>
          <a:cs typeface="ＭＳ Ｐゴシック" charset="0"/>
        </a:defRPr>
      </a:lvl4pPr>
      <a:lvl5pPr marL="23813" indent="-23813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accent1"/>
          </a:solidFill>
          <a:latin typeface="Garamond" pitchFamily="1" charset="0"/>
          <a:ea typeface="ＭＳ Ｐゴシック" pitchFamily="1" charset="-128"/>
          <a:cs typeface="ＭＳ Ｐゴシック" charset="0"/>
        </a:defRPr>
      </a:lvl5pPr>
      <a:lvl6pPr marL="481013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Garamond" pitchFamily="1" charset="0"/>
          <a:ea typeface="ＭＳ Ｐゴシック" pitchFamily="1" charset="-128"/>
        </a:defRPr>
      </a:lvl6pPr>
      <a:lvl7pPr marL="938213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Garamond" pitchFamily="1" charset="0"/>
          <a:ea typeface="ＭＳ Ｐゴシック" pitchFamily="1" charset="-128"/>
        </a:defRPr>
      </a:lvl7pPr>
      <a:lvl8pPr marL="1395413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Garamond" pitchFamily="1" charset="0"/>
          <a:ea typeface="ＭＳ Ｐゴシック" pitchFamily="1" charset="-128"/>
        </a:defRPr>
      </a:lvl8pPr>
      <a:lvl9pPr marL="1852613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Garamond" pitchFamily="1" charset="0"/>
          <a:ea typeface="ＭＳ Ｐゴシック" pitchFamily="1" charset="-128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Clr>
          <a:srgbClr val="333333"/>
        </a:buClr>
        <a:buFont typeface="Wingdings" pitchFamily="2" charset="2"/>
        <a:buChar char="§"/>
        <a:defRPr sz="2000">
          <a:solidFill>
            <a:srgbClr val="000000"/>
          </a:solidFill>
          <a:latin typeface="+mn-lt"/>
          <a:ea typeface="+mn-ea"/>
          <a:cs typeface="ＭＳ Ｐゴシック" charset="0"/>
        </a:defRPr>
      </a:lvl1pPr>
      <a:lvl2pPr marL="571500" indent="-227013" algn="l" rtl="0" eaLnBrk="0" fontAlgn="base" hangingPunct="0">
        <a:spcBef>
          <a:spcPct val="20000"/>
        </a:spcBef>
        <a:spcAft>
          <a:spcPct val="0"/>
        </a:spcAft>
        <a:buClr>
          <a:srgbClr val="333333"/>
        </a:buClr>
        <a:buSzPct val="90000"/>
        <a:buFont typeface="Wingdings" pitchFamily="2" charset="2"/>
        <a:buChar char="§"/>
        <a:defRPr sz="1600">
          <a:solidFill>
            <a:srgbClr val="000000"/>
          </a:solidFill>
          <a:latin typeface="+mn-lt"/>
          <a:ea typeface="+mn-ea"/>
        </a:defRPr>
      </a:lvl2pPr>
      <a:lvl3pPr marL="912813" indent="-227013" algn="l" rtl="0" eaLnBrk="0" fontAlgn="base" hangingPunct="0">
        <a:spcBef>
          <a:spcPct val="20000"/>
        </a:spcBef>
        <a:spcAft>
          <a:spcPct val="0"/>
        </a:spcAft>
        <a:buClr>
          <a:srgbClr val="333333"/>
        </a:buClr>
        <a:buSzPct val="85000"/>
        <a:buFont typeface="Wingdings" pitchFamily="2" charset="2"/>
        <a:buChar char="§"/>
        <a:defRPr sz="1200">
          <a:solidFill>
            <a:srgbClr val="000000"/>
          </a:solidFill>
          <a:latin typeface="+mn-lt"/>
          <a:ea typeface="+mn-ea"/>
        </a:defRPr>
      </a:lvl3pPr>
      <a:lvl4pPr marL="1254125" indent="-222250" algn="l" rtl="0" eaLnBrk="0" fontAlgn="base" hangingPunct="0">
        <a:spcBef>
          <a:spcPct val="20000"/>
        </a:spcBef>
        <a:spcAft>
          <a:spcPct val="0"/>
        </a:spcAft>
        <a:buClr>
          <a:srgbClr val="333333"/>
        </a:buClr>
        <a:buSzPct val="85000"/>
        <a:buFont typeface="Wingdings" pitchFamily="2" charset="2"/>
        <a:buChar char="§"/>
        <a:defRPr sz="1000">
          <a:solidFill>
            <a:srgbClr val="000000"/>
          </a:solidFill>
          <a:latin typeface="+mn-lt"/>
          <a:ea typeface="+mn-ea"/>
        </a:defRPr>
      </a:lvl4pPr>
      <a:lvl5pPr marL="1603375" indent="-230188" algn="l" rtl="0" eaLnBrk="0" fontAlgn="base" hangingPunct="0">
        <a:spcBef>
          <a:spcPct val="20000"/>
        </a:spcBef>
        <a:spcAft>
          <a:spcPct val="0"/>
        </a:spcAft>
        <a:buClr>
          <a:srgbClr val="333333"/>
        </a:buClr>
        <a:buSzPct val="85000"/>
        <a:buFont typeface="Wingdings" pitchFamily="2" charset="2"/>
        <a:buChar char="§"/>
        <a:defRPr sz="1000">
          <a:solidFill>
            <a:srgbClr val="000000"/>
          </a:solidFill>
          <a:latin typeface="+mn-lt"/>
          <a:ea typeface="+mn-ea"/>
        </a:defRPr>
      </a:lvl5pPr>
      <a:lvl6pPr marL="2060575" indent="-23018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0000"/>
        </a:buClr>
        <a:buSzPct val="85000"/>
        <a:buFont typeface="Wingdings" pitchFamily="1" charset="2"/>
        <a:buChar char="§"/>
        <a:defRPr sz="1000">
          <a:solidFill>
            <a:srgbClr val="000000"/>
          </a:solidFill>
          <a:latin typeface="+mn-lt"/>
          <a:ea typeface="+mn-ea"/>
        </a:defRPr>
      </a:lvl6pPr>
      <a:lvl7pPr marL="2517775" indent="-23018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0000"/>
        </a:buClr>
        <a:buSzPct val="85000"/>
        <a:buFont typeface="Wingdings" pitchFamily="1" charset="2"/>
        <a:buChar char="§"/>
        <a:defRPr sz="1000">
          <a:solidFill>
            <a:srgbClr val="000000"/>
          </a:solidFill>
          <a:latin typeface="+mn-lt"/>
          <a:ea typeface="+mn-ea"/>
        </a:defRPr>
      </a:lvl7pPr>
      <a:lvl8pPr marL="2974975" indent="-23018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0000"/>
        </a:buClr>
        <a:buSzPct val="85000"/>
        <a:buFont typeface="Wingdings" pitchFamily="1" charset="2"/>
        <a:buChar char="§"/>
        <a:defRPr sz="1000">
          <a:solidFill>
            <a:srgbClr val="000000"/>
          </a:solidFill>
          <a:latin typeface="+mn-lt"/>
          <a:ea typeface="+mn-ea"/>
        </a:defRPr>
      </a:lvl8pPr>
      <a:lvl9pPr marL="3432175" indent="-23018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0000"/>
        </a:buClr>
        <a:buSzPct val="85000"/>
        <a:buFont typeface="Wingdings" pitchFamily="1" charset="2"/>
        <a:buChar char="§"/>
        <a:defRPr sz="1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2273300" y="2593975"/>
            <a:ext cx="56864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2051" name="Picture 3" descr="Full page phot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aramond" pitchFamily="1" charset="0"/>
          <a:ea typeface="ＭＳ Ｐゴシック" pitchFamily="1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aramond" pitchFamily="1" charset="0"/>
          <a:ea typeface="ＭＳ Ｐゴシック" pitchFamily="1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aramond" pitchFamily="1" charset="0"/>
          <a:ea typeface="ＭＳ Ｐゴシック" pitchFamily="1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aramond" pitchFamily="1" charset="0"/>
          <a:ea typeface="ＭＳ Ｐゴシック" pitchFamily="1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2688" y="2503488"/>
            <a:ext cx="6357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3075" name="Picture 22" descr="KNNPptTitlePgV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75" y="-17463"/>
            <a:ext cx="9137650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665A0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665A0"/>
          </a:solidFill>
          <a:latin typeface="Garamond" pitchFamily="1" charset="0"/>
          <a:ea typeface="ＭＳ Ｐゴシック" pitchFamily="1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665A0"/>
          </a:solidFill>
          <a:latin typeface="Garamond" pitchFamily="1" charset="0"/>
          <a:ea typeface="ＭＳ Ｐゴシック" pitchFamily="1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665A0"/>
          </a:solidFill>
          <a:latin typeface="Garamond" pitchFamily="1" charset="0"/>
          <a:ea typeface="ＭＳ Ｐゴシック" pitchFamily="1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665A0"/>
          </a:solidFill>
          <a:latin typeface="Garamond" pitchFamily="1" charset="0"/>
          <a:ea typeface="ＭＳ Ｐゴシック" pitchFamily="1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1665A0"/>
          </a:solidFill>
          <a:latin typeface="Garamond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1665A0"/>
          </a:solidFill>
          <a:latin typeface="Garamond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1665A0"/>
          </a:solidFill>
          <a:latin typeface="Garamond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1665A0"/>
          </a:solidFill>
          <a:latin typeface="Garamond" pitchFamily="1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776413"/>
            <a:ext cx="6064250" cy="1804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400" dirty="0" smtClean="0"/>
              <a:t>West Contra Costa USD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914400" y="2971800"/>
            <a:ext cx="7696200" cy="18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en-US" dirty="0" smtClean="0">
                <a:solidFill>
                  <a:srgbClr val="131313"/>
                </a:solidFill>
                <a:latin typeface="Garamond" pitchFamily="18" charset="0"/>
              </a:rPr>
              <a:t>2014 General Obligation Refinancing Summary</a:t>
            </a:r>
          </a:p>
          <a:p>
            <a:pPr algn="l"/>
            <a:r>
              <a:rPr lang="en-US" altLang="en-US" dirty="0" smtClean="0">
                <a:solidFill>
                  <a:srgbClr val="131313"/>
                </a:solidFill>
                <a:latin typeface="Garamond" pitchFamily="18" charset="0"/>
              </a:rPr>
              <a:t>2014-15 Tax Rate Resolution</a:t>
            </a:r>
            <a:endParaRPr lang="en-US" altLang="en-US" dirty="0">
              <a:solidFill>
                <a:srgbClr val="131313"/>
              </a:solidFill>
              <a:latin typeface="Garamond" pitchFamily="18" charset="0"/>
            </a:endParaRPr>
          </a:p>
          <a:p>
            <a:pPr algn="l"/>
            <a:endParaRPr lang="en-US" altLang="en-US" dirty="0">
              <a:solidFill>
                <a:srgbClr val="131313"/>
              </a:solidFill>
              <a:latin typeface="Garamond" pitchFamily="18" charset="0"/>
            </a:endParaRPr>
          </a:p>
          <a:p>
            <a:pPr algn="l"/>
            <a:r>
              <a:rPr lang="en-US" altLang="en-US" sz="1800" dirty="0">
                <a:solidFill>
                  <a:srgbClr val="131313"/>
                </a:solidFill>
                <a:latin typeface="Garamond" pitchFamily="18" charset="0"/>
              </a:rPr>
              <a:t>Presentation to the </a:t>
            </a:r>
            <a:r>
              <a:rPr lang="en-US" altLang="en-US" sz="1800" dirty="0" smtClean="0">
                <a:solidFill>
                  <a:srgbClr val="131313"/>
                </a:solidFill>
                <a:latin typeface="Garamond" pitchFamily="18" charset="0"/>
              </a:rPr>
              <a:t>Board of Education</a:t>
            </a:r>
            <a:endParaRPr lang="en-US" altLang="en-US" sz="1800" dirty="0">
              <a:solidFill>
                <a:srgbClr val="131313"/>
              </a:solidFill>
              <a:latin typeface="Garamond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en-US" sz="1800" dirty="0" smtClean="0">
                <a:solidFill>
                  <a:srgbClr val="131313"/>
                </a:solidFill>
                <a:latin typeface="Garamond" pitchFamily="18" charset="0"/>
              </a:rPr>
              <a:t>August 13, </a:t>
            </a:r>
            <a:r>
              <a:rPr lang="en-US" altLang="en-US" sz="1800" dirty="0">
                <a:solidFill>
                  <a:srgbClr val="131313"/>
                </a:solidFill>
                <a:latin typeface="Garamond" pitchFamily="18" charset="0"/>
              </a:rPr>
              <a:t>2014</a:t>
            </a:r>
            <a:endParaRPr lang="en-US" altLang="en-US" sz="1800" dirty="0">
              <a:solidFill>
                <a:srgbClr val="1665A0"/>
              </a:solidFill>
              <a:latin typeface="Garamond" pitchFamily="18" charset="0"/>
            </a:endParaRPr>
          </a:p>
        </p:txBody>
      </p:sp>
      <p:pic>
        <p:nvPicPr>
          <p:cNvPr id="7172" name="Picture 5" descr="I:\Marketing\Logos_&amp;_Seals\wccus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84313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Costs of Issuance Summary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226724C-5D97-437A-88FB-F50D35102988}" type="slidenum">
              <a:rPr lang="en-US" altLang="en-US" smtClean="0"/>
              <a:pPr/>
              <a:t>9</a:t>
            </a:fld>
            <a:endParaRPr lang="en-US" altLang="en-US" dirty="0" smtClean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Presentation to the West Contra Costa Unified School District Board of Education   |   page  </a:t>
            </a:r>
            <a:endParaRPr lang="en-US" dirty="0"/>
          </a:p>
        </p:txBody>
      </p:sp>
      <p:sp>
        <p:nvSpPr>
          <p:cNvPr id="18437" name="Content Placeholder 2"/>
          <p:cNvSpPr>
            <a:spLocks noGrp="1"/>
          </p:cNvSpPr>
          <p:nvPr>
            <p:ph idx="1"/>
          </p:nvPr>
        </p:nvSpPr>
        <p:spPr>
          <a:xfrm>
            <a:off x="582613" y="1295400"/>
            <a:ext cx="7772400" cy="1295400"/>
          </a:xfrm>
        </p:spPr>
        <p:txBody>
          <a:bodyPr/>
          <a:lstStyle/>
          <a:p>
            <a:r>
              <a:rPr lang="en-US" altLang="en-US" dirty="0" smtClean="0"/>
              <a:t>Total costs of issuance and underwriter’s discount was $857,665 for the transaction.  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ja-JP" sz="1800" dirty="0" smtClean="0"/>
          </a:p>
          <a:p>
            <a:pPr lvl="1"/>
            <a:endParaRPr lang="en-US" altLang="ja-JP" sz="1400" dirty="0" smtClean="0"/>
          </a:p>
          <a:p>
            <a:endParaRPr lang="en-US" alt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02681" y="2133600"/>
          <a:ext cx="4338637" cy="3733800"/>
        </p:xfrm>
        <a:graphic>
          <a:graphicData uri="http://schemas.openxmlformats.org/drawingml/2006/table">
            <a:tbl>
              <a:tblPr/>
              <a:tblGrid>
                <a:gridCol w="2720841"/>
                <a:gridCol w="1617796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Professional Service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Fee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Underwriter's Discount</a:t>
                      </a:r>
                    </a:p>
                  </a:txBody>
                  <a:tcPr marL="182880" marR="9525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  406,665 </a:t>
                      </a:r>
                    </a:p>
                  </a:txBody>
                  <a:tcPr marL="9525" marR="365760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Bond Counsel</a:t>
                      </a:r>
                    </a:p>
                  </a:txBody>
                  <a:tcPr marL="18288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  140,000 </a:t>
                      </a:r>
                    </a:p>
                  </a:txBody>
                  <a:tcPr marL="9525" marR="36576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Disclosure Counsel</a:t>
                      </a:r>
                    </a:p>
                  </a:txBody>
                  <a:tcPr marL="18288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    85,000 </a:t>
                      </a:r>
                    </a:p>
                  </a:txBody>
                  <a:tcPr marL="9525" marR="36576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Financial Advisor</a:t>
                      </a:r>
                    </a:p>
                  </a:txBody>
                  <a:tcPr marL="18288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  100,000 </a:t>
                      </a:r>
                    </a:p>
                  </a:txBody>
                  <a:tcPr marL="9525" marR="36576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Paying &amp; Escrow Agent</a:t>
                      </a:r>
                    </a:p>
                  </a:txBody>
                  <a:tcPr marL="18288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      3,000 </a:t>
                      </a:r>
                    </a:p>
                  </a:txBody>
                  <a:tcPr marL="9525" marR="36576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Verification Agent</a:t>
                      </a:r>
                    </a:p>
                  </a:txBody>
                  <a:tcPr marL="18288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      2,000 </a:t>
                      </a:r>
                    </a:p>
                  </a:txBody>
                  <a:tcPr marL="9525" marR="36576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Printing</a:t>
                      </a:r>
                    </a:p>
                  </a:txBody>
                  <a:tcPr marL="18288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      3,000 </a:t>
                      </a:r>
                    </a:p>
                  </a:txBody>
                  <a:tcPr marL="9525" marR="36576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S&amp;P Rating</a:t>
                      </a:r>
                    </a:p>
                  </a:txBody>
                  <a:tcPr marL="18288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    35,000 </a:t>
                      </a:r>
                    </a:p>
                  </a:txBody>
                  <a:tcPr marL="9525" marR="36576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Fitch Ratings</a:t>
                      </a:r>
                    </a:p>
                  </a:txBody>
                  <a:tcPr marL="18288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    38,000 </a:t>
                      </a:r>
                    </a:p>
                  </a:txBody>
                  <a:tcPr marL="9525" marR="36576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Moody's Rating</a:t>
                      </a:r>
                    </a:p>
                  </a:txBody>
                  <a:tcPr marL="18288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    35,000 </a:t>
                      </a:r>
                    </a:p>
                  </a:txBody>
                  <a:tcPr marL="9525" marR="36576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Miscellaneous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sng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    10,000 </a:t>
                      </a:r>
                    </a:p>
                  </a:txBody>
                  <a:tcPr marL="9525" marR="36576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dbl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  857,665 </a:t>
                      </a:r>
                    </a:p>
                  </a:txBody>
                  <a:tcPr marL="9525" marR="36576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dbl" strike="noStrike" baseline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36576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362200" y="57912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Tx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ＭＳ Ｐゴシック" charset="0"/>
              </a:rPr>
              <a:t>Note: Does not include $3,080</a:t>
            </a:r>
            <a:r>
              <a:rPr kumimoji="0" lang="en-US" alt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ＭＳ Ｐゴシック" charset="0"/>
              </a:rPr>
              <a:t> of rounding</a:t>
            </a:r>
            <a:r>
              <a:rPr kumimoji="0" lang="en-US" alt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ＭＳ Ｐゴシック" charset="0"/>
              </a:rPr>
              <a:t>.  </a:t>
            </a:r>
            <a:endParaRPr kumimoji="0" lang="en-US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ＭＳ Ｐゴシック" charset="0"/>
            </a:endParaRP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ＭＳ Ｐゴシック" charset="0"/>
            </a:endParaRP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ＭＳ Ｐゴシック" charset="0"/>
            </a:endParaRP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ＭＳ Ｐゴシック" charset="0"/>
            </a:endParaRPr>
          </a:p>
          <a:p>
            <a:pPr marL="571500" marR="0" lvl="1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2014 Refunding Impact on Tax Rate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West Contra Costa USD 2014 General Obligation Refunding Bonds |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3E9568-8BB9-4B9A-9FA7-F03D2BAC7E4F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2054" name="Content Placeholder 6"/>
          <p:cNvSpPr>
            <a:spLocks noGrp="1"/>
          </p:cNvSpPr>
          <p:nvPr>
            <p:ph idx="1"/>
          </p:nvPr>
        </p:nvSpPr>
        <p:spPr>
          <a:xfrm>
            <a:off x="1143000" y="1219200"/>
            <a:ext cx="7239000" cy="3505200"/>
          </a:xfrm>
        </p:spPr>
        <p:txBody>
          <a:bodyPr/>
          <a:lstStyle/>
          <a:p>
            <a:r>
              <a:rPr lang="en-US" altLang="en-US" dirty="0" smtClean="0"/>
              <a:t>After the refunding, both 2002 Measure D and 2005 Measure J are projected to meet tax rate targets through 2017 under a 4% assessed value growth scenario.  </a:t>
            </a:r>
          </a:p>
          <a:p>
            <a:r>
              <a:rPr lang="en-US" altLang="en-US" dirty="0" smtClean="0"/>
              <a:t>Tax rate targets for fiscal year 2018 and beyond will need to be addressed in the future, depending on growth rates in assessed value.   </a:t>
            </a:r>
          </a:p>
        </p:txBody>
      </p:sp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152400" y="2895600"/>
          <a:ext cx="4551125" cy="359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4495800" y="2895600"/>
          <a:ext cx="4340587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II. 2014-15 Tax Rate Resolution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2002 Measure D &amp; 2005 Measure J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226724C-5D97-437A-88FB-F50D35102988}" type="slidenum">
              <a:rPr lang="en-US" altLang="en-US" smtClean="0"/>
              <a:pPr/>
              <a:t>12</a:t>
            </a:fld>
            <a:endParaRPr lang="en-US" altLang="en-US" dirty="0" smtClean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Presentation to the West Contra Costa Unified School District Board of Education   |   page  </a:t>
            </a:r>
            <a:endParaRPr lang="en-US" dirty="0"/>
          </a:p>
        </p:txBody>
      </p:sp>
      <p:sp>
        <p:nvSpPr>
          <p:cNvPr id="18437" name="Content Placeholder 2"/>
          <p:cNvSpPr>
            <a:spLocks noGrp="1"/>
          </p:cNvSpPr>
          <p:nvPr>
            <p:ph idx="1"/>
          </p:nvPr>
        </p:nvSpPr>
        <p:spPr>
          <a:xfrm>
            <a:off x="582613" y="1295400"/>
            <a:ext cx="7772400" cy="1295400"/>
          </a:xfrm>
        </p:spPr>
        <p:txBody>
          <a:bodyPr/>
          <a:lstStyle/>
          <a:p>
            <a:r>
              <a:rPr lang="en-US" altLang="en-US" dirty="0" smtClean="0"/>
              <a:t>The 2014 Bonds refinanced a portion of the outstanding 2002 Measure D and 2005 Measure J Bonds for debt service savings.</a:t>
            </a:r>
          </a:p>
          <a:p>
            <a:r>
              <a:rPr lang="en-US" altLang="en-US" dirty="0" smtClean="0"/>
              <a:t>Both of the Measures are expected to be at the tax rate target of $60.00 per $100,000 through the 2016-17 fiscal year, assuming a 4.0% AV growth rate.  </a:t>
            </a:r>
          </a:p>
          <a:p>
            <a:r>
              <a:rPr lang="en-US" altLang="en-US" dirty="0" smtClean="0"/>
              <a:t>2005 Measure J has remaining new money capacity, but is constrained by the tax rate target.  </a:t>
            </a:r>
          </a:p>
          <a:p>
            <a:r>
              <a:rPr lang="en-US" altLang="en-US" dirty="0" smtClean="0"/>
              <a:t>The resolution provides for the levy of the $60.00 tax rate for these two measures.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ja-JP" sz="1800" dirty="0" smtClean="0"/>
          </a:p>
          <a:p>
            <a:pPr lvl="1"/>
            <a:endParaRPr lang="en-US" altLang="ja-JP" sz="1400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2010 Measure D &amp; 2012 Measure E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226724C-5D97-437A-88FB-F50D35102988}" type="slidenum">
              <a:rPr lang="en-US" altLang="en-US" smtClean="0"/>
              <a:pPr/>
              <a:t>13</a:t>
            </a:fld>
            <a:endParaRPr lang="en-US" altLang="en-US" dirty="0" smtClean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Presentation to the West Contra Costa Unified School District Board of Education   |   page  </a:t>
            </a:r>
            <a:endParaRPr lang="en-US" dirty="0"/>
          </a:p>
        </p:txBody>
      </p:sp>
      <p:sp>
        <p:nvSpPr>
          <p:cNvPr id="18437" name="Content Placeholder 2"/>
          <p:cNvSpPr>
            <a:spLocks noGrp="1"/>
          </p:cNvSpPr>
          <p:nvPr>
            <p:ph idx="1"/>
          </p:nvPr>
        </p:nvSpPr>
        <p:spPr>
          <a:xfrm>
            <a:off x="582613" y="1295400"/>
            <a:ext cx="7772400" cy="1295400"/>
          </a:xfrm>
        </p:spPr>
        <p:txBody>
          <a:bodyPr/>
          <a:lstStyle/>
          <a:p>
            <a:r>
              <a:rPr lang="en-US" altLang="en-US" dirty="0" smtClean="0"/>
              <a:t>2010 Measure D and 2012 Measure E have new money capacity available for the District.  </a:t>
            </a:r>
          </a:p>
          <a:p>
            <a:r>
              <a:rPr lang="en-US" altLang="en-US" dirty="0" smtClean="0"/>
              <a:t>The District currently estimates that $85 million in bonds from each of these series will be issued in March 2015.  </a:t>
            </a:r>
          </a:p>
          <a:p>
            <a:r>
              <a:rPr lang="en-US" altLang="en-US" dirty="0" smtClean="0"/>
              <a:t>Funds will need to be available to pay for debt service on the bonds when issued.  </a:t>
            </a:r>
          </a:p>
          <a:p>
            <a:r>
              <a:rPr lang="en-US" altLang="en-US" dirty="0" smtClean="0"/>
              <a:t>The resolution provides for the levy of the $48.00 tax rate for these two measures.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ja-JP" sz="1800" dirty="0" smtClean="0"/>
          </a:p>
          <a:p>
            <a:pPr lvl="1"/>
            <a:endParaRPr lang="en-US" altLang="ja-JP" sz="1400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1998 Measure E &amp; 2000 Measure M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226724C-5D97-437A-88FB-F50D35102988}" type="slidenum">
              <a:rPr lang="en-US" altLang="en-US" smtClean="0"/>
              <a:pPr/>
              <a:t>14</a:t>
            </a:fld>
            <a:endParaRPr lang="en-US" altLang="en-US" dirty="0" smtClean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Presentation to the West Contra Costa Unified School District Board of Education   |   page  </a:t>
            </a:r>
            <a:endParaRPr lang="en-US" dirty="0"/>
          </a:p>
        </p:txBody>
      </p:sp>
      <p:sp>
        <p:nvSpPr>
          <p:cNvPr id="18437" name="Content Placeholder 2"/>
          <p:cNvSpPr>
            <a:spLocks noGrp="1"/>
          </p:cNvSpPr>
          <p:nvPr>
            <p:ph idx="1"/>
          </p:nvPr>
        </p:nvSpPr>
        <p:spPr>
          <a:xfrm>
            <a:off x="582613" y="1295400"/>
            <a:ext cx="7772400" cy="1295400"/>
          </a:xfrm>
        </p:spPr>
        <p:txBody>
          <a:bodyPr/>
          <a:lstStyle/>
          <a:p>
            <a:r>
              <a:rPr lang="en-US" altLang="en-US" dirty="0" smtClean="0"/>
              <a:t>1998 Measure E and 2000 Measure M have no remaining bonding capacity</a:t>
            </a:r>
          </a:p>
          <a:p>
            <a:r>
              <a:rPr lang="en-US" altLang="en-US" dirty="0" smtClean="0"/>
              <a:t>Remaining debt service on the 1998 Measure E bonds results in a tax rate below the target tax rate of $26.40, even with no AV growth.  </a:t>
            </a:r>
          </a:p>
          <a:p>
            <a:r>
              <a:rPr lang="en-US" altLang="en-US" dirty="0" smtClean="0"/>
              <a:t>2000 Measure M debt service is expected to be at the target tax rate of $55.60 per $100,000 of assessed value until 2018, when debt service declines from $15.1 million on an annual basis to $6.1 million.  </a:t>
            </a:r>
          </a:p>
          <a:p>
            <a:r>
              <a:rPr lang="en-US" altLang="en-US" dirty="0" smtClean="0"/>
              <a:t>The resolution provides for the levy of the $55.60 tax rate for the 2002 Measure M program.  </a:t>
            </a:r>
          </a:p>
          <a:p>
            <a:r>
              <a:rPr lang="en-US" altLang="en-US" dirty="0" smtClean="0"/>
              <a:t>The County will calculate the required levy for 1998 Measure E.  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ja-JP" sz="1800" dirty="0" smtClean="0"/>
          </a:p>
          <a:p>
            <a:pPr lvl="1"/>
            <a:endParaRPr lang="en-US" altLang="ja-JP" sz="1400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2014-15 Tax Rate Resolution Summary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226724C-5D97-437A-88FB-F50D35102988}" type="slidenum">
              <a:rPr lang="en-US" altLang="en-US" smtClean="0"/>
              <a:pPr/>
              <a:t>15</a:t>
            </a:fld>
            <a:endParaRPr lang="en-US" altLang="en-US" dirty="0" smtClean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Presentation to the West Contra Costa Unified School District Board of Education   |   page  </a:t>
            </a:r>
            <a:endParaRPr lang="en-US" dirty="0"/>
          </a:p>
        </p:txBody>
      </p:sp>
      <p:sp>
        <p:nvSpPr>
          <p:cNvPr id="18437" name="Content Placeholder 2"/>
          <p:cNvSpPr>
            <a:spLocks noGrp="1"/>
          </p:cNvSpPr>
          <p:nvPr>
            <p:ph idx="1"/>
          </p:nvPr>
        </p:nvSpPr>
        <p:spPr>
          <a:xfrm>
            <a:off x="582613" y="1295400"/>
            <a:ext cx="7772400" cy="1295400"/>
          </a:xfrm>
        </p:spPr>
        <p:txBody>
          <a:bodyPr/>
          <a:lstStyle/>
          <a:p>
            <a:pPr>
              <a:buNone/>
            </a:pP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ja-JP" sz="1800" dirty="0" smtClean="0"/>
          </a:p>
          <a:p>
            <a:pPr lvl="1"/>
            <a:endParaRPr lang="en-US" altLang="ja-JP" sz="1400" dirty="0" smtClean="0"/>
          </a:p>
          <a:p>
            <a:endParaRPr lang="en-US" alt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19201" y="1544005"/>
          <a:ext cx="6400798" cy="1884995"/>
        </p:xfrm>
        <a:graphic>
          <a:graphicData uri="http://schemas.openxmlformats.org/drawingml/2006/table">
            <a:tbl>
              <a:tblPr firstRow="1">
                <a:tableStyleId>{74C1A8A3-306A-4EB7-A6B1-4F7E0EB9C5D6}</a:tableStyleId>
              </a:tblPr>
              <a:tblGrid>
                <a:gridCol w="812262"/>
                <a:gridCol w="812262"/>
                <a:gridCol w="799571"/>
                <a:gridCol w="3976703"/>
              </a:tblGrid>
              <a:tr h="2692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Arial" pitchFamily="34" charset="0"/>
                          <a:cs typeface="Arial" pitchFamily="34" charset="0"/>
                        </a:rPr>
                        <a:t>Measure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Arial" pitchFamily="34" charset="0"/>
                          <a:cs typeface="Arial" pitchFamily="34" charset="0"/>
                        </a:rPr>
                        <a:t>New Money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Arial" pitchFamily="34" charset="0"/>
                          <a:cs typeface="Arial" pitchFamily="34" charset="0"/>
                        </a:rPr>
                        <a:t>Tax Rate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Arial" pitchFamily="34" charset="0"/>
                          <a:cs typeface="Arial" pitchFamily="34" charset="0"/>
                        </a:rPr>
                        <a:t>Notes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92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Arial" pitchFamily="34" charset="0"/>
                          <a:cs typeface="Arial" pitchFamily="34" charset="0"/>
                        </a:rPr>
                        <a:t>1998E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Arial" pitchFamily="34" charset="0"/>
                          <a:cs typeface="Arial" pitchFamily="34" charset="0"/>
                        </a:rPr>
                        <a:t>To be set by County.  Current estimate of $12.07.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92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Arial" pitchFamily="34" charset="0"/>
                          <a:cs typeface="Arial" pitchFamily="34" charset="0"/>
                        </a:rPr>
                        <a:t>2000M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Arial" pitchFamily="34" charset="0"/>
                          <a:cs typeface="Arial" pitchFamily="34" charset="0"/>
                        </a:rPr>
                        <a:t>$55.60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92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atin typeface="Arial" pitchFamily="34" charset="0"/>
                          <a:cs typeface="Arial" pitchFamily="34" charset="0"/>
                        </a:rPr>
                        <a:t>2002D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atin typeface="Arial" pitchFamily="34" charset="0"/>
                          <a:cs typeface="Arial" pitchFamily="34" charset="0"/>
                        </a:rPr>
                        <a:t>$60.00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Arial" pitchFamily="34" charset="0"/>
                          <a:cs typeface="Arial" pitchFamily="34" charset="0"/>
                        </a:rPr>
                        <a:t>Target of 2014 refunding bonds.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92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atin typeface="Arial" pitchFamily="34" charset="0"/>
                          <a:cs typeface="Arial" pitchFamily="34" charset="0"/>
                        </a:rPr>
                        <a:t>2005J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atin typeface="Arial" pitchFamily="34" charset="0"/>
                          <a:cs typeface="Arial" pitchFamily="34" charset="0"/>
                        </a:rPr>
                        <a:t>$60.00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Arial" pitchFamily="34" charset="0"/>
                          <a:cs typeface="Arial" pitchFamily="34" charset="0"/>
                        </a:rPr>
                        <a:t>Target of 2014 refunding bonds.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92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atin typeface="Arial" pitchFamily="34" charset="0"/>
                          <a:cs typeface="Arial" pitchFamily="34" charset="0"/>
                        </a:rPr>
                        <a:t>2010D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Arial" pitchFamily="34" charset="0"/>
                          <a:cs typeface="Arial" pitchFamily="34" charset="0"/>
                        </a:rPr>
                        <a:t>$48.00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Arial" pitchFamily="34" charset="0"/>
                          <a:cs typeface="Arial" pitchFamily="34" charset="0"/>
                        </a:rPr>
                        <a:t>Assumes new money issuance in 2015.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92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atin typeface="Arial" pitchFamily="34" charset="0"/>
                          <a:cs typeface="Arial" pitchFamily="34" charset="0"/>
                        </a:rPr>
                        <a:t>2012E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Arial" pitchFamily="34" charset="0"/>
                          <a:cs typeface="Arial" pitchFamily="34" charset="0"/>
                        </a:rPr>
                        <a:t>$48.00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Arial" pitchFamily="34" charset="0"/>
                          <a:cs typeface="Arial" pitchFamily="34" charset="0"/>
                        </a:rPr>
                        <a:t>Assumes new money issuance in 2015.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III. Long-Range Tax Management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Long-Range Tax Outlook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226724C-5D97-437A-88FB-F50D35102988}" type="slidenum">
              <a:rPr lang="en-US" altLang="en-US" smtClean="0"/>
              <a:pPr/>
              <a:t>17</a:t>
            </a:fld>
            <a:endParaRPr lang="en-US" altLang="en-US" dirty="0" smtClean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Presentation to the West Contra Costa Unified School District Board of Education   |   page  </a:t>
            </a:r>
            <a:endParaRPr lang="en-US" dirty="0"/>
          </a:p>
        </p:txBody>
      </p:sp>
      <p:sp>
        <p:nvSpPr>
          <p:cNvPr id="18437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620000" cy="48768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altLang="en-US" dirty="0" smtClean="0"/>
              <a:t>The District’s long-term outlook on tax rates is dependent on the assumed growth of its assessed valuation.</a:t>
            </a:r>
          </a:p>
          <a:p>
            <a:pPr>
              <a:spcBef>
                <a:spcPts val="1800"/>
              </a:spcBef>
            </a:pPr>
            <a:r>
              <a:rPr lang="en-US" altLang="en-US" dirty="0" smtClean="0"/>
              <a:t>In addition, certain measures have Stabilization Funds on hand that would serve to mitigate lower than expected growth rates.</a:t>
            </a:r>
          </a:p>
          <a:p>
            <a:pPr>
              <a:spcBef>
                <a:spcPts val="1800"/>
              </a:spcBef>
            </a:pPr>
            <a:r>
              <a:rPr lang="en-US" altLang="en-US" dirty="0" smtClean="0"/>
              <a:t>Following charts show revenues at growth rates between 0% and 6% versus debt service expenditures.   Debt service above a revenue line means County will have to set tax rates above the District’s target rate at that particular assessed value growth rate.  Debt service below a revenue line means the County can maintain (or be under) the District’s target rate at that particular assessed value growth rate. </a:t>
            </a:r>
          </a:p>
          <a:p>
            <a:endParaRPr lang="en-US" altLang="ja-JP" sz="1800" dirty="0" smtClean="0"/>
          </a:p>
          <a:p>
            <a:pPr lvl="1"/>
            <a:endParaRPr lang="en-US" altLang="ja-JP" sz="1400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1998 Measure E </a:t>
            </a:r>
            <a:r>
              <a:rPr lang="en-US" altLang="en-US" sz="2000" dirty="0" smtClean="0"/>
              <a:t>(non-Prop. 39)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Presentation to the West Contra Costa Unified School District Board of Education   |   page  </a:t>
            </a:r>
            <a:endParaRPr lang="en-US" dirty="0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F24E656-A405-49B5-B87D-27B6B5D6509C}" type="slidenum">
              <a:rPr lang="en-US" altLang="en-US" smtClean="0"/>
              <a:pPr/>
              <a:t>18</a:t>
            </a:fld>
            <a:endParaRPr lang="en-US" altLang="en-US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162300" y="1295400"/>
          <a:ext cx="2819400" cy="1143000"/>
        </p:xfrm>
        <a:graphic>
          <a:graphicData uri="http://schemas.openxmlformats.org/drawingml/2006/table">
            <a:tbl>
              <a:tblPr/>
              <a:tblGrid>
                <a:gridCol w="1562100"/>
                <a:gridCol w="1257300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1998 Measure E Summary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Authorization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$40.0 million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Issued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$40.0 million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Currently Outstanding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$23.6 million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Remaining Authorization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Target Tax Rate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$26.40 per $100K AV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304801" y="2362200"/>
          <a:ext cx="8077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0" noProof="0" dirty="0" smtClean="0">
              <a:solidFill>
                <a:srgbClr val="1665A0"/>
              </a:solidFill>
              <a:latin typeface="+mj-lt"/>
              <a:ea typeface="+mj-ea"/>
              <a:cs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665A0"/>
                </a:solidFill>
                <a:effectLst/>
                <a:uLnTx/>
                <a:uFillTx/>
                <a:latin typeface="+mj-lt"/>
                <a:ea typeface="+mj-ea"/>
                <a:cs typeface="ＭＳ Ｐゴシック" charset="0"/>
              </a:rPr>
              <a:t>I. </a:t>
            </a:r>
            <a:r>
              <a:rPr lang="en-US" sz="3200" kern="0" dirty="0" smtClean="0">
                <a:solidFill>
                  <a:srgbClr val="1665A0"/>
                </a:solidFill>
                <a:latin typeface="+mj-lt"/>
                <a:ea typeface="+mj-ea"/>
                <a:cs typeface="ＭＳ Ｐゴシック" charset="0"/>
              </a:rPr>
              <a:t>2014 Refunding Summary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1665A0"/>
              </a:solidFill>
              <a:effectLst/>
              <a:uLnTx/>
              <a:uFillTx/>
              <a:latin typeface="+mj-lt"/>
              <a:ea typeface="+mj-ea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2000 Measure M </a:t>
            </a:r>
            <a:r>
              <a:rPr sz="2000" dirty="0" smtClean="0"/>
              <a:t>(non-Prop. 39)</a:t>
            </a:r>
            <a:endParaRPr lang="en-US" alt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Presentation to the West Contra Costa Unified School District Board of Education   |   page  </a:t>
            </a:r>
            <a:endParaRPr lang="en-US" dirty="0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F24E656-A405-49B5-B87D-27B6B5D6509C}" type="slidenum">
              <a:rPr lang="en-US" altLang="en-US" smtClean="0"/>
              <a:pPr/>
              <a:t>19</a:t>
            </a:fld>
            <a:endParaRPr lang="en-US" altLang="en-US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162300" y="1371600"/>
          <a:ext cx="2819400" cy="1143000"/>
        </p:xfrm>
        <a:graphic>
          <a:graphicData uri="http://schemas.openxmlformats.org/drawingml/2006/table">
            <a:tbl>
              <a:tblPr/>
              <a:tblGrid>
                <a:gridCol w="1562100"/>
                <a:gridCol w="1257300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 Measure M Summary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Authorization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$150.0 million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Issued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$150.0 million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Currently Outstanding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$100.1 million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Remaining Authorization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Target Tax Rate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$55.60 per $100K AV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 noGrp="1"/>
          </p:cNvGraphicFramePr>
          <p:nvPr/>
        </p:nvGraphicFramePr>
        <p:xfrm>
          <a:off x="304800" y="2438400"/>
          <a:ext cx="8229600" cy="4056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2002 Measure 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Presentation to the West Contra Costa Unified School District Board of Education   |   page  </a:t>
            </a:r>
            <a:endParaRPr lang="en-US" dirty="0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F24E656-A405-49B5-B87D-27B6B5D6509C}" type="slidenum">
              <a:rPr lang="en-US" altLang="en-US" smtClean="0"/>
              <a:pPr/>
              <a:t>20</a:t>
            </a:fld>
            <a:endParaRPr lang="en-US" altLang="en-US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162300" y="1371600"/>
          <a:ext cx="2819400" cy="1143000"/>
        </p:xfrm>
        <a:graphic>
          <a:graphicData uri="http://schemas.openxmlformats.org/drawingml/2006/table">
            <a:tbl>
              <a:tblPr/>
              <a:tblGrid>
                <a:gridCol w="1562100"/>
                <a:gridCol w="1257300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2002 Measure D Summary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Authorization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$300.0 million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Issued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$300.0 million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Currently Outstanding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$246.2 million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Remaining Authorization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Target Tax Rate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$60.00 per $100K AV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306206" y="2514600"/>
          <a:ext cx="8531587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2005 Measure J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Presentation to the West Contra Costa Unified School District Board of Education   |   page  </a:t>
            </a:r>
            <a:endParaRPr lang="en-US" dirty="0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F24E656-A405-49B5-B87D-27B6B5D6509C}" type="slidenum">
              <a:rPr lang="en-US" altLang="en-US" smtClean="0"/>
              <a:pPr/>
              <a:t>21</a:t>
            </a:fld>
            <a:endParaRPr lang="en-US" altLang="en-US" dirty="0" smtClean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162300" y="1371600"/>
          <a:ext cx="2819400" cy="1143000"/>
        </p:xfrm>
        <a:graphic>
          <a:graphicData uri="http://schemas.openxmlformats.org/drawingml/2006/table">
            <a:tbl>
              <a:tblPr/>
              <a:tblGrid>
                <a:gridCol w="1562100"/>
                <a:gridCol w="1257300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2005 Measure J Summary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Authorization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$400.0 million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Issued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$322.4 million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Currently Outstanding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$318.8 million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Remaining Authorization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$77.6 million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Target Tax Rate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$60.00 per $100K AV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231413" y="2590800"/>
          <a:ext cx="8607787" cy="3980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2010 Measure 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Presentation to the West Contra Costa Unified School District Board of Education   |   page  </a:t>
            </a:r>
            <a:endParaRPr lang="en-US" dirty="0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F24E656-A405-49B5-B87D-27B6B5D6509C}" type="slidenum">
              <a:rPr lang="en-US" altLang="en-US" smtClean="0"/>
              <a:pPr/>
              <a:t>22</a:t>
            </a:fld>
            <a:endParaRPr lang="en-US" altLang="en-US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162300" y="1371600"/>
          <a:ext cx="2819400" cy="1143000"/>
        </p:xfrm>
        <a:graphic>
          <a:graphicData uri="http://schemas.openxmlformats.org/drawingml/2006/table">
            <a:tbl>
              <a:tblPr/>
              <a:tblGrid>
                <a:gridCol w="1562100"/>
                <a:gridCol w="1257300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2010 Measure D Summary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Authorization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$380.0 million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Issued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$100.0 million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Currently Outstanding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$127.8 million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Remaining Authorization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$280.0 million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Target Tax Rate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$48.00 per $100K AV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231413" y="2590800"/>
          <a:ext cx="8123600" cy="3980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2012 Measure 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Presentation to the West Contra Costa Unified School District Board of Education   |   page  </a:t>
            </a:r>
            <a:endParaRPr lang="en-US" dirty="0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F24E656-A405-49B5-B87D-27B6B5D6509C}" type="slidenum">
              <a:rPr lang="en-US" altLang="en-US" smtClean="0"/>
              <a:pPr/>
              <a:t>23</a:t>
            </a:fld>
            <a:endParaRPr lang="en-US" altLang="en-US" dirty="0" smtClean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162300" y="1295400"/>
          <a:ext cx="2819400" cy="1143000"/>
        </p:xfrm>
        <a:graphic>
          <a:graphicData uri="http://schemas.openxmlformats.org/drawingml/2006/table">
            <a:tbl>
              <a:tblPr/>
              <a:tblGrid>
                <a:gridCol w="1562100"/>
                <a:gridCol w="1257300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 Measure E Summary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Authorization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$360.0 million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Issued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$85.0 million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Currently Outstanding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$85.0 million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Remaining Authorization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$275.0 million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Target Tax Rate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$48.00 per $100K AV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231413" y="2514600"/>
          <a:ext cx="8123600" cy="4056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Refunding Objectives Met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239000" cy="3505200"/>
          </a:xfrm>
        </p:spPr>
        <p:txBody>
          <a:bodyPr/>
          <a:lstStyle/>
          <a:p>
            <a:endParaRPr lang="en-US" sz="1600" dirty="0" smtClean="0"/>
          </a:p>
          <a:p>
            <a:r>
              <a:rPr lang="en-US" sz="1600" dirty="0" smtClean="0"/>
              <a:t>Refinanced existing bonds at lower interest rates.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Lowered debt service to achieve savings for taxpayers and satisfy State refunding law.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Applied savings to help the District meet the tax rate targets for 2002 Measure D and 2005 Measure J in 2014-15, 2015-16 and 2016-17 assuming 4% annual AV growth.  </a:t>
            </a:r>
          </a:p>
          <a:p>
            <a:pPr>
              <a:lnSpc>
                <a:spcPct val="150000"/>
              </a:lnSpc>
            </a:pPr>
            <a:endParaRPr lang="en-US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West Contra Costa USD 2014 General Obligation Refunding Bonds |</a:t>
            </a:r>
          </a:p>
        </p:txBody>
      </p:sp>
      <p:sp>
        <p:nvSpPr>
          <p:cNvPr id="81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A42336B-B9DE-4F49-BB6B-5C78754835A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8199" name="TextBox 1"/>
          <p:cNvSpPr txBox="1">
            <a:spLocks noChangeArrowheads="1"/>
          </p:cNvSpPr>
          <p:nvPr/>
        </p:nvSpPr>
        <p:spPr bwMode="auto">
          <a:xfrm>
            <a:off x="2743200" y="5716587"/>
            <a:ext cx="5257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2014 Refunding Results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226724C-5D97-437A-88FB-F50D35102988}" type="slidenum">
              <a:rPr lang="en-US" altLang="en-US" smtClean="0"/>
              <a:pPr/>
              <a:t>3</a:t>
            </a:fld>
            <a:endParaRPr lang="en-US" altLang="en-US" dirty="0" smtClean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Presentation to the West Contra Costa Unified School District Board of Education   |   page  </a:t>
            </a:r>
            <a:endParaRPr lang="en-US" dirty="0"/>
          </a:p>
        </p:txBody>
      </p:sp>
      <p:sp>
        <p:nvSpPr>
          <p:cNvPr id="18437" name="Content Placeholder 2"/>
          <p:cNvSpPr>
            <a:spLocks noGrp="1"/>
          </p:cNvSpPr>
          <p:nvPr>
            <p:ph idx="1"/>
          </p:nvPr>
        </p:nvSpPr>
        <p:spPr>
          <a:xfrm>
            <a:off x="582613" y="1295400"/>
            <a:ext cx="3989387" cy="4038600"/>
          </a:xfrm>
        </p:spPr>
        <p:txBody>
          <a:bodyPr/>
          <a:lstStyle/>
          <a:p>
            <a:r>
              <a:rPr lang="en-US" altLang="en-US" dirty="0" smtClean="0"/>
              <a:t>The bonds refinanced:</a:t>
            </a:r>
          </a:p>
          <a:p>
            <a:pPr lvl="1"/>
            <a:r>
              <a:rPr lang="en-US" altLang="en-US" dirty="0" smtClean="0"/>
              <a:t>All $24.6 million of 2002 Series C current interest bonds</a:t>
            </a:r>
          </a:p>
          <a:p>
            <a:pPr lvl="1"/>
            <a:r>
              <a:rPr lang="en-US" altLang="en-US" dirty="0" smtClean="0"/>
              <a:t>All $59.0 million of 2005 Series A current interest bonds</a:t>
            </a:r>
          </a:p>
          <a:p>
            <a:pPr lvl="1"/>
            <a:r>
              <a:rPr lang="en-US" altLang="en-US" dirty="0" smtClean="0"/>
              <a:t>$1.65 million of 2002 Series C capital appreciation bonds</a:t>
            </a:r>
          </a:p>
          <a:p>
            <a:pPr>
              <a:spcBef>
                <a:spcPts val="1200"/>
              </a:spcBef>
            </a:pPr>
            <a:r>
              <a:rPr lang="en-US" altLang="en-US" dirty="0" smtClean="0"/>
              <a:t>The refunding generated $10.3 million in </a:t>
            </a:r>
            <a:r>
              <a:rPr lang="en-US" altLang="en-US" dirty="0" err="1" smtClean="0"/>
              <a:t>cashflow</a:t>
            </a:r>
            <a:r>
              <a:rPr lang="en-US" altLang="en-US" dirty="0" smtClean="0"/>
              <a:t> savings, equal to $9.6 million present value savings or 11.1% of the refunded principal &amp; accreted value of the bonds.</a:t>
            </a:r>
          </a:p>
          <a:p>
            <a:pPr>
              <a:spcBef>
                <a:spcPts val="1200"/>
              </a:spcBef>
            </a:pPr>
            <a:r>
              <a:rPr lang="en-US" altLang="en-US" dirty="0" smtClean="0"/>
              <a:t>The refunding used only current interest bonds – no capital appreciation bonds.  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ja-JP" sz="1800" dirty="0" smtClean="0"/>
          </a:p>
          <a:p>
            <a:pPr lvl="1"/>
            <a:endParaRPr lang="en-US" altLang="ja-JP" sz="1400" dirty="0" smtClean="0"/>
          </a:p>
          <a:p>
            <a:endParaRPr lang="en-US" altLang="en-US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724400" y="1346828"/>
          <a:ext cx="3200400" cy="4215773"/>
        </p:xfrm>
        <a:graphic>
          <a:graphicData uri="http://schemas.openxmlformats.org/drawingml/2006/table">
            <a:tbl>
              <a:tblPr/>
              <a:tblGrid>
                <a:gridCol w="1843295"/>
                <a:gridCol w="1357105"/>
              </a:tblGrid>
              <a:tr h="2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Sources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Bond Principal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  77,460,000 </a:t>
                      </a:r>
                    </a:p>
                  </a:txBody>
                  <a:tcPr marL="9525" marR="18288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Bond Premium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  11,021,721 </a:t>
                      </a:r>
                    </a:p>
                  </a:txBody>
                  <a:tcPr marL="9525" marR="18288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  88,481,721 </a:t>
                      </a:r>
                    </a:p>
                  </a:txBody>
                  <a:tcPr marL="9525" marR="18288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18288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Uses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18288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Escrow Deposit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  87,620,976 </a:t>
                      </a:r>
                    </a:p>
                  </a:txBody>
                  <a:tcPr marL="9525" marR="18288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Costs of Issuance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    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860,745 </a:t>
                      </a:r>
                    </a:p>
                  </a:txBody>
                  <a:tcPr marL="9525" marR="18288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    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88,481,721 </a:t>
                      </a:r>
                    </a:p>
                  </a:txBody>
                  <a:tcPr marL="9525" marR="18288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Statistics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All-in TIC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3.68%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 Bonds Refunded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  85,315,782 </a:t>
                      </a:r>
                    </a:p>
                  </a:txBody>
                  <a:tcPr marL="9525" marR="18288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Savings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  10,305,384 </a:t>
                      </a:r>
                    </a:p>
                  </a:txBody>
                  <a:tcPr marL="9525" marR="18288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PV Savings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    9,602,567 </a:t>
                      </a:r>
                    </a:p>
                  </a:txBody>
                  <a:tcPr marL="9525" marR="18288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PV Savings %</a:t>
                      </a: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11.10%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5239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>
            <a:graphicFrameLocks noGrp="1"/>
          </p:cNvGraphicFramePr>
          <p:nvPr/>
        </p:nvGraphicFramePr>
        <p:xfrm>
          <a:off x="533400" y="2362200"/>
          <a:ext cx="7848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Excellent Market Timing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239000" cy="3505200"/>
          </a:xfrm>
        </p:spPr>
        <p:txBody>
          <a:bodyPr/>
          <a:lstStyle/>
          <a:p>
            <a:r>
              <a:rPr lang="en-US" sz="1600" dirty="0" smtClean="0"/>
              <a:t>The lack of supply in the primary markets for municipal bonds have driven interest rates lower in recent months.  </a:t>
            </a:r>
          </a:p>
          <a:p>
            <a:r>
              <a:rPr lang="en-US" sz="1600" dirty="0" smtClean="0"/>
              <a:t>Municipal interest rates have increased since the District priced its bonds on July 24 due to improving economic news.  </a:t>
            </a:r>
          </a:p>
          <a:p>
            <a:endParaRPr lang="en-US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West Contra Costa USD 2014 General Obligation Refunding Bonds |</a:t>
            </a:r>
          </a:p>
        </p:txBody>
      </p:sp>
      <p:sp>
        <p:nvSpPr>
          <p:cNvPr id="81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A42336B-B9DE-4F49-BB6B-5C78754835A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8199" name="TextBox 1"/>
          <p:cNvSpPr txBox="1">
            <a:spLocks noChangeArrowheads="1"/>
          </p:cNvSpPr>
          <p:nvPr/>
        </p:nvSpPr>
        <p:spPr bwMode="auto">
          <a:xfrm>
            <a:off x="2743200" y="5716587"/>
            <a:ext cx="5257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8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3581400"/>
            <a:ext cx="981359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Board of </a:t>
            </a:r>
            <a:br>
              <a:rPr lang="en-US" sz="1400" dirty="0" smtClean="0"/>
            </a:br>
            <a:r>
              <a:rPr lang="en-US" sz="1400" dirty="0" smtClean="0"/>
              <a:t>Education</a:t>
            </a:r>
          </a:p>
          <a:p>
            <a:pPr algn="ctr"/>
            <a:r>
              <a:rPr lang="en-US" sz="1400" dirty="0" smtClean="0"/>
              <a:t> Meeting </a:t>
            </a:r>
            <a:endParaRPr lang="en-US" sz="1400" dirty="0"/>
          </a:p>
        </p:txBody>
      </p:sp>
      <p:cxnSp>
        <p:nvCxnSpPr>
          <p:cNvPr id="18" name="Straight Arrow Connector 17"/>
          <p:cNvCxnSpPr>
            <a:stCxn id="14" idx="1"/>
          </p:cNvCxnSpPr>
          <p:nvPr/>
        </p:nvCxnSpPr>
        <p:spPr bwMode="auto">
          <a:xfrm flipH="1">
            <a:off x="1219200" y="3950732"/>
            <a:ext cx="2133600" cy="3164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352260" y="3962400"/>
            <a:ext cx="219740" cy="2116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4" idx="1"/>
          </p:cNvCxnSpPr>
          <p:nvPr/>
        </p:nvCxnSpPr>
        <p:spPr bwMode="auto">
          <a:xfrm flipH="1">
            <a:off x="2895600" y="3950732"/>
            <a:ext cx="457200" cy="3926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098698" y="2502195"/>
            <a:ext cx="0" cy="28318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2877880" y="2502195"/>
            <a:ext cx="0" cy="28318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669466" y="2502195"/>
            <a:ext cx="0" cy="28318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6542569" y="2502195"/>
            <a:ext cx="0" cy="28318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019800" y="4343400"/>
            <a:ext cx="116095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Pricing Date</a:t>
            </a:r>
          </a:p>
          <a:p>
            <a:pPr algn="ctr"/>
            <a:r>
              <a:rPr lang="en-US" sz="1400" dirty="0" smtClean="0"/>
              <a:t>July 24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Bond Investors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239000" cy="3505200"/>
          </a:xfrm>
        </p:spPr>
        <p:txBody>
          <a:bodyPr/>
          <a:lstStyle/>
          <a:p>
            <a:r>
              <a:rPr lang="en-US" sz="1600" dirty="0" smtClean="0"/>
              <a:t>The 2014 transaction received significant interest from a large group of investors, as summarized below.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West Contra Costa USD 2014 General Obligation Refunding Bonds |</a:t>
            </a:r>
          </a:p>
        </p:txBody>
      </p:sp>
      <p:sp>
        <p:nvSpPr>
          <p:cNvPr id="81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A42336B-B9DE-4F49-BB6B-5C78754835AE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8199" name="TextBox 1"/>
          <p:cNvSpPr txBox="1">
            <a:spLocks noChangeArrowheads="1"/>
          </p:cNvSpPr>
          <p:nvPr/>
        </p:nvSpPr>
        <p:spPr bwMode="auto">
          <a:xfrm>
            <a:off x="2743200" y="5716587"/>
            <a:ext cx="5257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800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8874" y="1905000"/>
            <a:ext cx="5346252" cy="433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Pricing Compared to Prior Transactions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3733800" cy="4114800"/>
          </a:xfrm>
        </p:spPr>
        <p:txBody>
          <a:bodyPr/>
          <a:lstStyle/>
          <a:p>
            <a:r>
              <a:rPr lang="en-US" sz="1600" dirty="0" smtClean="0"/>
              <a:t>The District has priced General Obligation bonds in 2011-13, which can be compared to the pricing of the 2014 bonds.  </a:t>
            </a:r>
          </a:p>
          <a:p>
            <a:pPr>
              <a:spcBef>
                <a:spcPts val="1200"/>
              </a:spcBef>
            </a:pPr>
            <a:r>
              <a:rPr lang="en-US" sz="1600" dirty="0" smtClean="0"/>
              <a:t>The table below shows spreads to the AAA GO Index to the pricing of the bonds.</a:t>
            </a:r>
          </a:p>
          <a:p>
            <a:pPr>
              <a:spcBef>
                <a:spcPts val="1200"/>
              </a:spcBef>
            </a:pPr>
            <a:r>
              <a:rPr lang="en-US" sz="1600" dirty="0" smtClean="0"/>
              <a:t>The 2014 Bonds priced favorably with lower spreads compared to the prior transactions in every maturity.    </a:t>
            </a:r>
          </a:p>
          <a:p>
            <a:endParaRPr lang="en-US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West Contra Costa USD 2014 General Obligation Refunding Bonds |</a:t>
            </a:r>
          </a:p>
        </p:txBody>
      </p:sp>
      <p:sp>
        <p:nvSpPr>
          <p:cNvPr id="81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A42336B-B9DE-4F49-BB6B-5C78754835AE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8199" name="TextBox 1"/>
          <p:cNvSpPr txBox="1">
            <a:spLocks noChangeArrowheads="1"/>
          </p:cNvSpPr>
          <p:nvPr/>
        </p:nvSpPr>
        <p:spPr bwMode="auto">
          <a:xfrm>
            <a:off x="2743200" y="5716587"/>
            <a:ext cx="5257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800" dirty="0">
              <a:latin typeface="Calibri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0" y="1600200"/>
          <a:ext cx="4038600" cy="38976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07720"/>
                <a:gridCol w="807720"/>
                <a:gridCol w="807720"/>
                <a:gridCol w="807720"/>
                <a:gridCol w="807720"/>
              </a:tblGrid>
              <a:tr h="14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Arial" pitchFamily="34" charset="0"/>
                          <a:cs typeface="Arial" pitchFamily="34" charset="0"/>
                        </a:rPr>
                        <a:t>Maturity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5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35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-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- </a:t>
                      </a:r>
                    </a:p>
                  </a:txBody>
                  <a:tcPr marL="9525" marR="9525" marT="9525" marB="0" anchor="b"/>
                </a:tc>
              </a:tr>
              <a:tr h="175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60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-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- </a:t>
                      </a:r>
                    </a:p>
                  </a:txBody>
                  <a:tcPr marL="9525" marR="9525" marT="9525" marB="0" anchor="b"/>
                </a:tc>
              </a:tr>
              <a:tr h="175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-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-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25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12 </a:t>
                      </a:r>
                    </a:p>
                  </a:txBody>
                  <a:tcPr marL="9525" marR="9525" marT="9525" marB="0" anchor="b"/>
                </a:tc>
              </a:tr>
              <a:tr h="175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-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-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35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14 </a:t>
                      </a:r>
                    </a:p>
                  </a:txBody>
                  <a:tcPr marL="9525" marR="9525" marT="9525" marB="0" anchor="b"/>
                </a:tc>
              </a:tr>
              <a:tr h="175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-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-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-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14 </a:t>
                      </a:r>
                    </a:p>
                  </a:txBody>
                  <a:tcPr marL="9525" marR="9525" marT="9525" marB="0" anchor="b"/>
                </a:tc>
              </a:tr>
              <a:tr h="175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-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-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-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23 </a:t>
                      </a:r>
                    </a:p>
                  </a:txBody>
                  <a:tcPr marL="9525" marR="9525" marT="9525" marB="0" anchor="b"/>
                </a:tc>
              </a:tr>
              <a:tr h="175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-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-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-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29 </a:t>
                      </a:r>
                    </a:p>
                  </a:txBody>
                  <a:tcPr marL="9525" marR="9525" marT="9525" marB="0" anchor="b"/>
                </a:tc>
              </a:tr>
              <a:tr h="175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-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-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48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36 </a:t>
                      </a:r>
                    </a:p>
                  </a:txBody>
                  <a:tcPr marL="9525" marR="9525" marT="9525" marB="0" anchor="b"/>
                </a:tc>
              </a:tr>
              <a:tr h="175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129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106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58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41 </a:t>
                      </a:r>
                    </a:p>
                  </a:txBody>
                  <a:tcPr marL="9525" marR="9525" marT="9525" marB="0" anchor="b"/>
                </a:tc>
              </a:tr>
              <a:tr h="175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131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114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68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50 </a:t>
                      </a:r>
                    </a:p>
                  </a:txBody>
                  <a:tcPr marL="9525" marR="9525" marT="9525" marB="0" anchor="b"/>
                </a:tc>
              </a:tr>
              <a:tr h="175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132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113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79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55 </a:t>
                      </a:r>
                    </a:p>
                  </a:txBody>
                  <a:tcPr marL="9525" marR="9525" marT="9525" marB="0" anchor="b"/>
                </a:tc>
              </a:tr>
              <a:tr h="175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137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120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83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60 </a:t>
                      </a:r>
                    </a:p>
                  </a:txBody>
                  <a:tcPr marL="9525" marR="9525" marT="9525" marB="0" anchor="b"/>
                </a:tc>
              </a:tr>
              <a:tr h="175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134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120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88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61 </a:t>
                      </a:r>
                    </a:p>
                  </a:txBody>
                  <a:tcPr marL="9525" marR="9525" marT="9525" marB="0" anchor="b"/>
                </a:tc>
              </a:tr>
              <a:tr h="175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143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120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93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66 </a:t>
                      </a:r>
                    </a:p>
                  </a:txBody>
                  <a:tcPr marL="9525" marR="9525" marT="9525" marB="0" anchor="b"/>
                </a:tc>
              </a:tr>
              <a:tr h="175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142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120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98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67 </a:t>
                      </a:r>
                    </a:p>
                  </a:txBody>
                  <a:tcPr marL="9525" marR="9525" marT="9525" marB="0" anchor="b"/>
                </a:tc>
              </a:tr>
              <a:tr h="175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142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-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90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67 </a:t>
                      </a:r>
                    </a:p>
                  </a:txBody>
                  <a:tcPr marL="9525" marR="9525" marT="9525" marB="0" anchor="b"/>
                </a:tc>
              </a:tr>
              <a:tr h="175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-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-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90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67 </a:t>
                      </a:r>
                    </a:p>
                  </a:txBody>
                  <a:tcPr marL="9525" marR="9525" marT="9525" marB="0" anchor="b"/>
                </a:tc>
              </a:tr>
              <a:tr h="175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-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-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90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70 </a:t>
                      </a:r>
                    </a:p>
                  </a:txBody>
                  <a:tcPr marL="9525" marR="9525" marT="9525" marB="0" anchor="b"/>
                </a:tc>
              </a:tr>
              <a:tr h="175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-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-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90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67 </a:t>
                      </a:r>
                    </a:p>
                  </a:txBody>
                  <a:tcPr marL="9525" marR="9525" marT="9525" marB="0" anchor="b"/>
                </a:tc>
              </a:tr>
              <a:tr h="175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-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115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90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67 </a:t>
                      </a:r>
                    </a:p>
                  </a:txBody>
                  <a:tcPr marL="9525" marR="9525" marT="9525" marB="0" anchor="b"/>
                </a:tc>
              </a:tr>
              <a:tr h="175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119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-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-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68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05400" y="1219200"/>
            <a:ext cx="29722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Spread to MMD AAA GO Index by Financing</a:t>
            </a:r>
            <a:br>
              <a:rPr lang="en-US" sz="1100" dirty="0" smtClean="0"/>
            </a:br>
            <a:r>
              <a:rPr lang="en-US" sz="1100" dirty="0" smtClean="0"/>
              <a:t>(in basis points)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1" y="5562600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 smtClean="0"/>
              <a:t>Note: Spread is to stated yield.  Differences in coupons affect yield comparisons.  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Bond Pricing Improvements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239000" cy="3505200"/>
          </a:xfrm>
        </p:spPr>
        <p:txBody>
          <a:bodyPr/>
          <a:lstStyle/>
          <a:p>
            <a:r>
              <a:rPr lang="en-US" sz="1600" dirty="0" smtClean="0"/>
              <a:t>The large investor demand allowed the pricing of the bonds to be improved in a series of adjustments from the pre-pricing scale.  The largest adjustments benefitted the District by 9 basis points.  </a:t>
            </a:r>
          </a:p>
          <a:p>
            <a:endParaRPr lang="en-US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West Contra Costa USD 2014 General Obligation Refunding Bonds |</a:t>
            </a:r>
          </a:p>
        </p:txBody>
      </p:sp>
      <p:sp>
        <p:nvSpPr>
          <p:cNvPr id="81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A42336B-B9DE-4F49-BB6B-5C78754835AE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8199" name="TextBox 1"/>
          <p:cNvSpPr txBox="1">
            <a:spLocks noChangeArrowheads="1"/>
          </p:cNvSpPr>
          <p:nvPr/>
        </p:nvSpPr>
        <p:spPr bwMode="auto">
          <a:xfrm>
            <a:off x="2743200" y="5716587"/>
            <a:ext cx="5257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800" dirty="0">
              <a:latin typeface="Calibri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49724" y="2286000"/>
          <a:ext cx="7379882" cy="3528008"/>
        </p:xfrm>
        <a:graphic>
          <a:graphicData uri="http://schemas.openxmlformats.org/drawingml/2006/table">
            <a:tbl>
              <a:tblPr/>
              <a:tblGrid>
                <a:gridCol w="979208"/>
                <a:gridCol w="711186"/>
                <a:gridCol w="711186"/>
                <a:gridCol w="711186"/>
                <a:gridCol w="711186"/>
                <a:gridCol w="711186"/>
                <a:gridCol w="711186"/>
                <a:gridCol w="711186"/>
                <a:gridCol w="711186"/>
                <a:gridCol w="711186"/>
              </a:tblGrid>
              <a:tr h="15927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64" marR="7964" marT="7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Pre-pricing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7/23/2014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Order Period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7/24/2014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Final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7/24/2014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Maturity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Yield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Spread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Yield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Spread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Yield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Spread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Tot. Change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27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64" marR="7964" marT="7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8/1/2017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0.70%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0.70%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0.15%</a:t>
                      </a:r>
                    </a:p>
                  </a:txBody>
                  <a:tcPr marL="7964" marR="143351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-0.03%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0.12%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-0.03%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8/1/2018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1.06%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1.06%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0.18%</a:t>
                      </a:r>
                    </a:p>
                  </a:txBody>
                  <a:tcPr marL="7964" marR="143351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-0.04%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1.02%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-0.04%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59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8/1/2019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1.42%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0.20%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1.42%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0.20%</a:t>
                      </a:r>
                    </a:p>
                  </a:txBody>
                  <a:tcPr marL="7964" marR="143351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-0.06%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1.36%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-0.06%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8/1/2020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1.73%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1.73%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0.27%</a:t>
                      </a:r>
                    </a:p>
                  </a:txBody>
                  <a:tcPr marL="7964" marR="143351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-0.04%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1.69%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-0.04%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59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8/1/2021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2.03%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2.03%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0.33%</a:t>
                      </a:r>
                    </a:p>
                  </a:txBody>
                  <a:tcPr marL="7964" marR="143351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-0.04%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1.99%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-0.04%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8/1/2022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2.29%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0.38%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2.29%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0.38%</a:t>
                      </a:r>
                    </a:p>
                  </a:txBody>
                  <a:tcPr marL="7964" marR="143351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-0.02%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2.27%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0.36%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-0.02%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59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8/1/2023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2.52%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2.52%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0.45%</a:t>
                      </a:r>
                    </a:p>
                  </a:txBody>
                  <a:tcPr marL="7964" marR="143351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-0.04%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2.48%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-0.04%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8/1/2024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2.69%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2.69%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0.50%</a:t>
                      </a:r>
                    </a:p>
                  </a:txBody>
                  <a:tcPr marL="7964" marR="143351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2.69%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59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8/1/2025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2.90%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-0.05%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2.85%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0.55%</a:t>
                      </a:r>
                    </a:p>
                  </a:txBody>
                  <a:tcPr marL="7964" marR="143351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2.85%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-0.05%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8/1/2026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3.05%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0.65%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-0.05%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3.00%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0.60%</a:t>
                      </a:r>
                    </a:p>
                  </a:txBody>
                  <a:tcPr marL="7964" marR="143351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3.00%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-0.05%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59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8/1/2027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3.20%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0.70%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-0.05%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3.15%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0.65%</a:t>
                      </a:r>
                    </a:p>
                  </a:txBody>
                  <a:tcPr marL="7964" marR="143351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-0.04%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3.11%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-0.09%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8/1/2028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3.33%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-0.05%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3.28%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0.70%</a:t>
                      </a:r>
                    </a:p>
                  </a:txBody>
                  <a:tcPr marL="7964" marR="143351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-0.04%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3.24%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-0.09%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59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8/1/2029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3.41%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-0.05%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3.36%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0.70%</a:t>
                      </a:r>
                    </a:p>
                  </a:txBody>
                  <a:tcPr marL="7964" marR="143351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-0.03%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3.33%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-0.08%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8/1/2030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3.48%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-0.05%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3.43%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0.70%</a:t>
                      </a:r>
                    </a:p>
                  </a:txBody>
                  <a:tcPr marL="7964" marR="143351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-0.03%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3.40%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-0.08%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59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8/1/2031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3.55%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-0.05%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3.50%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0.70%</a:t>
                      </a:r>
                    </a:p>
                  </a:txBody>
                  <a:tcPr marL="7964" marR="143351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-0.03%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3.47%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-0.08%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8/1/2032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3.62%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-0.05%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3.57%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0.70%</a:t>
                      </a:r>
                    </a:p>
                  </a:txBody>
                  <a:tcPr marL="7964" marR="143351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3.57%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0.70%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-0.05%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59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8/1/2033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3.66%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-0.03%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3.63%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0.70%</a:t>
                      </a:r>
                    </a:p>
                  </a:txBody>
                  <a:tcPr marL="7964" marR="143351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-0.03%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3.60%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-0.06%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8/1/2034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3.68%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0.70%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3.68%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0.70%</a:t>
                      </a:r>
                    </a:p>
                  </a:txBody>
                  <a:tcPr marL="7964" marR="143351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-0.03%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3.65%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-0.03%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59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8/1/2035</a:t>
                      </a:r>
                    </a:p>
                  </a:txBody>
                  <a:tcPr marL="7964" marR="7964" marT="79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3.73%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0.70%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3.73%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0.70%</a:t>
                      </a:r>
                    </a:p>
                  </a:txBody>
                  <a:tcPr marL="7964" marR="143351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-0.02%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3.71%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0.68%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-0.02%</a:t>
                      </a:r>
                    </a:p>
                  </a:txBody>
                  <a:tcPr marL="7964" marR="7964" marT="79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Comparable Transactions Pricing 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239000" cy="3505200"/>
          </a:xfrm>
        </p:spPr>
        <p:txBody>
          <a:bodyPr/>
          <a:lstStyle/>
          <a:p>
            <a:r>
              <a:rPr lang="en-US" sz="1600" dirty="0" smtClean="0"/>
              <a:t>The pricing of the bonds priced better than the Sweetwater Union HSD, which carried an A1/A+ underlying rating with BAM bond insurance.</a:t>
            </a:r>
          </a:p>
          <a:p>
            <a:endParaRPr lang="en-US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West Contra Costa USD 2014 General Obligation Refunding Bonds |</a:t>
            </a:r>
          </a:p>
        </p:txBody>
      </p:sp>
      <p:sp>
        <p:nvSpPr>
          <p:cNvPr id="81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A42336B-B9DE-4F49-BB6B-5C78754835AE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8199" name="TextBox 1"/>
          <p:cNvSpPr txBox="1">
            <a:spLocks noChangeArrowheads="1"/>
          </p:cNvSpPr>
          <p:nvPr/>
        </p:nvSpPr>
        <p:spPr bwMode="auto">
          <a:xfrm>
            <a:off x="2743200" y="5716587"/>
            <a:ext cx="5257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800" dirty="0">
              <a:latin typeface="Calibri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19192" y="2133600"/>
          <a:ext cx="6705615" cy="4038585"/>
        </p:xfrm>
        <a:graphic>
          <a:graphicData uri="http://schemas.openxmlformats.org/drawingml/2006/table">
            <a:tbl>
              <a:tblPr/>
              <a:tblGrid>
                <a:gridCol w="246304"/>
                <a:gridCol w="289407"/>
                <a:gridCol w="73892"/>
                <a:gridCol w="418716"/>
                <a:gridCol w="418716"/>
                <a:gridCol w="418716"/>
                <a:gridCol w="418716"/>
                <a:gridCol w="116994"/>
                <a:gridCol w="418716"/>
                <a:gridCol w="418716"/>
                <a:gridCol w="418716"/>
                <a:gridCol w="418716"/>
                <a:gridCol w="418716"/>
                <a:gridCol w="116994"/>
                <a:gridCol w="418716"/>
                <a:gridCol w="418716"/>
                <a:gridCol w="418716"/>
                <a:gridCol w="418716"/>
                <a:gridCol w="418716"/>
              </a:tblGrid>
              <a:tr h="10688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Pricing Date: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7/24/14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7/16/14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7/15/14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88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Par (000s):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$77,620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$82,270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$100,325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7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Issuer: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West Contra Costa USD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Sweetwater Union High School District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Poway Unified School District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9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Insurance: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--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BAM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--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88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Ratings: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Aa3/A+/A+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A1/A+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Aa2/AA-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Call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Aug 1, 2024 @ par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Aug 1, 2024 @ par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Aug 1, 2024 @ par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88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Sale Type: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Negotiated (Piper Jaffray)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Negotiated (Mitsubishi UFJ)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Negotiated (Stifel)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88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Principal Date: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1-Aug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1-Aug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1-Aug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750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50"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sng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sng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sng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sng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Spread to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sng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sng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Spread to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5750"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Mat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Par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Coupon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Yield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Spread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Par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Coupon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Yield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Spread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WCCUSD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Par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Coupon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Yield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Spread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WCCUSD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50"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50"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1,120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0.25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0.14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740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0.16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0.05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50"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1,260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0.48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0.17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240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0.36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0.05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50"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2,000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0.67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0.12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1,400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0.81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0.21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(0.09)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2,780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0.58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(0.03)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0.15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50"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2018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3,110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1.02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0.14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1,550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1.16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0.23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(0.09)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3,105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0.91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(0.03)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0.17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50"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2019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3,270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1.37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0.15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1,730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1.53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0.25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(0.10)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3,460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1.27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(0.02)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0.17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50"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2020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3,435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1.69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0.23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1,910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1.84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(0.07)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3,850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1.54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(0.02)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0.25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5750"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2021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2,280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1.99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0.29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2,115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2.14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0.34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(0.05)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4,265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1.87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0.05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0.24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50"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2022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2,360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2.27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0.36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2,340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2.39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0.38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(0.02)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4,705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2.15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0.12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0.24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50"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2023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2,465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2.48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0.41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2,585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2.61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0.42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(0.01)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5,170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2.35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0.14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0.27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50"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2024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2,575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2.69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2,840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2.81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5,665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2.53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0.19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0.31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50"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2025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2,690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2.85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0.55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3,110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3.01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0.59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(0.04)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6,195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2.74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0.29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0.26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5750"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2026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4,485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12,080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3.20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0.67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(0.07)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6,755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2.89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0.34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0.26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50"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2027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4,705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3.12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0.62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15,050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3.32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(0.08)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7,355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2.98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0.34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0.28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50"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2028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4,935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3.24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0.66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16,375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3.41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0.71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(0.05)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14,290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3.31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0.59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0.07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50"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2029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5,170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3.33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0.67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16,805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3.49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0.71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(0.04)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15,320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3.39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0.59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0.08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50"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2030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5,425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3.40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0.67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16,430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3.46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0.59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0.08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5750"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2031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5,690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3.47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0.67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50"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2032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5,975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3.57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50"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2033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6,270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3.60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0.67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50"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2034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6,570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3.65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0.67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50"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2035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4,210 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5.00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3.71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0.68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5603" marR="5603" marT="56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NpptTemplateV2.3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1E7F1"/>
      </a:accent1>
      <a:accent2>
        <a:srgbClr val="9AA610"/>
      </a:accent2>
      <a:accent3>
        <a:srgbClr val="7F8184"/>
      </a:accent3>
      <a:accent4>
        <a:srgbClr val="EDB72B"/>
      </a:accent4>
      <a:accent5>
        <a:srgbClr val="1665A0"/>
      </a:accent5>
      <a:accent6>
        <a:srgbClr val="F78300"/>
      </a:accent6>
      <a:hlink>
        <a:srgbClr val="0000FF"/>
      </a:hlink>
      <a:folHlink>
        <a:srgbClr val="800080"/>
      </a:folHlink>
    </a:clrScheme>
    <a:fontScheme name="Office Theme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404040"/>
        </a:dk1>
        <a:lt1>
          <a:srgbClr val="FFFFFF"/>
        </a:lt1>
        <a:dk2>
          <a:srgbClr val="1665A0"/>
        </a:dk2>
        <a:lt2>
          <a:srgbClr val="E1E7F1"/>
        </a:lt2>
        <a:accent1>
          <a:srgbClr val="7F8184"/>
        </a:accent1>
        <a:accent2>
          <a:srgbClr val="EDB72B"/>
        </a:accent2>
        <a:accent3>
          <a:srgbClr val="FFFFFF"/>
        </a:accent3>
        <a:accent4>
          <a:srgbClr val="353535"/>
        </a:accent4>
        <a:accent5>
          <a:srgbClr val="C0C1C2"/>
        </a:accent5>
        <a:accent6>
          <a:srgbClr val="D7A626"/>
        </a:accent6>
        <a:hlink>
          <a:srgbClr val="9AA610"/>
        </a:hlink>
        <a:folHlink>
          <a:srgbClr val="86C1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KNN Colors">
      <a:dk1>
        <a:sysClr val="windowText" lastClr="000000"/>
      </a:dk1>
      <a:lt1>
        <a:sysClr val="window" lastClr="FFFFFF"/>
      </a:lt1>
      <a:dk2>
        <a:srgbClr val="FFFFFF"/>
      </a:dk2>
      <a:lt2>
        <a:srgbClr val="E1E7F1"/>
      </a:lt2>
      <a:accent1>
        <a:srgbClr val="1665A0"/>
      </a:accent1>
      <a:accent2>
        <a:srgbClr val="9AA610"/>
      </a:accent2>
      <a:accent3>
        <a:srgbClr val="7F8184"/>
      </a:accent3>
      <a:accent4>
        <a:srgbClr val="ADC9DE"/>
      </a:accent4>
      <a:accent5>
        <a:srgbClr val="C00000"/>
      </a:accent5>
      <a:accent6>
        <a:srgbClr val="EDB72B"/>
      </a:accent6>
      <a:hlink>
        <a:srgbClr val="1665A0"/>
      </a:hlink>
      <a:folHlink>
        <a:srgbClr val="86C1EA"/>
      </a:folHlink>
    </a:clrScheme>
    <a:fontScheme name="Office Theme">
      <a:majorFont>
        <a:latin typeface="Garamon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404040"/>
        </a:dk1>
        <a:lt1>
          <a:srgbClr val="FFFFFF"/>
        </a:lt1>
        <a:dk2>
          <a:srgbClr val="1665A0"/>
        </a:dk2>
        <a:lt2>
          <a:srgbClr val="86C1EA"/>
        </a:lt2>
        <a:accent1>
          <a:srgbClr val="9AA610"/>
        </a:accent1>
        <a:accent2>
          <a:srgbClr val="EDB72B"/>
        </a:accent2>
        <a:accent3>
          <a:srgbClr val="FFFFFF"/>
        </a:accent3>
        <a:accent4>
          <a:srgbClr val="353535"/>
        </a:accent4>
        <a:accent5>
          <a:srgbClr val="CAD0AA"/>
        </a:accent5>
        <a:accent6>
          <a:srgbClr val="D7A626"/>
        </a:accent6>
        <a:hlink>
          <a:srgbClr val="E1E7F1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KNN Colors">
      <a:dk1>
        <a:sysClr val="windowText" lastClr="000000"/>
      </a:dk1>
      <a:lt1>
        <a:sysClr val="window" lastClr="FFFFFF"/>
      </a:lt1>
      <a:dk2>
        <a:srgbClr val="FFFFFF"/>
      </a:dk2>
      <a:lt2>
        <a:srgbClr val="E1E7F1"/>
      </a:lt2>
      <a:accent1>
        <a:srgbClr val="1665A0"/>
      </a:accent1>
      <a:accent2>
        <a:srgbClr val="9AA610"/>
      </a:accent2>
      <a:accent3>
        <a:srgbClr val="7F8184"/>
      </a:accent3>
      <a:accent4>
        <a:srgbClr val="ADC9DE"/>
      </a:accent4>
      <a:accent5>
        <a:srgbClr val="C00000"/>
      </a:accent5>
      <a:accent6>
        <a:srgbClr val="EDB72B"/>
      </a:accent6>
      <a:hlink>
        <a:srgbClr val="1665A0"/>
      </a:hlink>
      <a:folHlink>
        <a:srgbClr val="86C1EA"/>
      </a:folHlink>
    </a:clrScheme>
    <a:fontScheme name="Office Theme">
      <a:majorFont>
        <a:latin typeface="Garamon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KNNpptTemplateV2.3</Template>
  <TotalTime>11585</TotalTime>
  <Words>2595</Words>
  <Application>Microsoft Office PowerPoint</Application>
  <PresentationFormat>On-screen Show (4:3)</PresentationFormat>
  <Paragraphs>1001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KNNpptTemplateV2.3</vt:lpstr>
      <vt:lpstr>Office Theme</vt:lpstr>
      <vt:lpstr>1_Office Theme</vt:lpstr>
      <vt:lpstr>West Contra Costa USD</vt:lpstr>
      <vt:lpstr>Slide 1</vt:lpstr>
      <vt:lpstr>Refunding Objectives Met</vt:lpstr>
      <vt:lpstr>2014 Refunding Results</vt:lpstr>
      <vt:lpstr>Excellent Market Timing</vt:lpstr>
      <vt:lpstr>2014 Bond Investors</vt:lpstr>
      <vt:lpstr>2014 Pricing Compared to Prior Transactions</vt:lpstr>
      <vt:lpstr>2014 Bond Pricing Improvements</vt:lpstr>
      <vt:lpstr>Comparable Transactions Pricing </vt:lpstr>
      <vt:lpstr>Costs of Issuance Summary</vt:lpstr>
      <vt:lpstr>2014 Refunding Impact on Tax Rate Management</vt:lpstr>
      <vt:lpstr>II. 2014-15 Tax Rate Resolution</vt:lpstr>
      <vt:lpstr>2002 Measure D &amp; 2005 Measure J</vt:lpstr>
      <vt:lpstr>2010 Measure D &amp; 2012 Measure E</vt:lpstr>
      <vt:lpstr>1998 Measure E &amp; 2000 Measure M</vt:lpstr>
      <vt:lpstr>2014-15 Tax Rate Resolution Summary</vt:lpstr>
      <vt:lpstr>III. Long-Range Tax Management</vt:lpstr>
      <vt:lpstr>Long-Range Tax Outlook</vt:lpstr>
      <vt:lpstr>1998 Measure E (non-Prop. 39)</vt:lpstr>
      <vt:lpstr>2000 Measure M (non-Prop. 39)</vt:lpstr>
      <vt:lpstr>2002 Measure D</vt:lpstr>
      <vt:lpstr>2005 Measure J</vt:lpstr>
      <vt:lpstr>2010 Measure D</vt:lpstr>
      <vt:lpstr>2012 Measure E</vt:lpstr>
    </vt:vector>
  </TitlesOfParts>
  <Company>KNN Public Finance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KNN Public Finance</dc:title>
  <dc:creator>dbeacham</dc:creator>
  <cp:lastModifiedBy>ETam</cp:lastModifiedBy>
  <cp:revision>791</cp:revision>
  <cp:lastPrinted>2014-05-08T23:20:34Z</cp:lastPrinted>
  <dcterms:created xsi:type="dcterms:W3CDTF">2008-08-28T23:10:28Z</dcterms:created>
  <dcterms:modified xsi:type="dcterms:W3CDTF">2014-08-14T01:43:58Z</dcterms:modified>
</cp:coreProperties>
</file>